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80" r:id="rId7"/>
    <p:sldId id="264" r:id="rId8"/>
    <p:sldId id="262" r:id="rId9"/>
    <p:sldId id="263" r:id="rId10"/>
    <p:sldId id="281" r:id="rId11"/>
    <p:sldId id="282" r:id="rId12"/>
    <p:sldId id="267" r:id="rId13"/>
    <p:sldId id="269" r:id="rId14"/>
    <p:sldId id="283" r:id="rId15"/>
    <p:sldId id="284" r:id="rId16"/>
    <p:sldId id="286" r:id="rId17"/>
    <p:sldId id="287" r:id="rId18"/>
    <p:sldId id="288" r:id="rId19"/>
    <p:sldId id="296" r:id="rId20"/>
    <p:sldId id="298" r:id="rId21"/>
    <p:sldId id="299" r:id="rId22"/>
    <p:sldId id="300" r:id="rId23"/>
    <p:sldId id="301" r:id="rId24"/>
    <p:sldId id="302" r:id="rId25"/>
    <p:sldId id="275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1" r:id="rId34"/>
    <p:sldId id="291" r:id="rId35"/>
    <p:sldId id="312" r:id="rId36"/>
    <p:sldId id="313" r:id="rId37"/>
    <p:sldId id="314" r:id="rId38"/>
    <p:sldId id="320" r:id="rId39"/>
    <p:sldId id="321" r:id="rId40"/>
    <p:sldId id="319" r:id="rId41"/>
    <p:sldId id="315" r:id="rId42"/>
    <p:sldId id="316" r:id="rId43"/>
    <p:sldId id="317" r:id="rId44"/>
    <p:sldId id="294" r:id="rId45"/>
    <p:sldId id="292" r:id="rId46"/>
    <p:sldId id="323" r:id="rId47"/>
    <p:sldId id="295" r:id="rId48"/>
    <p:sldId id="322" r:id="rId49"/>
    <p:sldId id="324" r:id="rId50"/>
    <p:sldId id="325" r:id="rId51"/>
    <p:sldId id="326" r:id="rId52"/>
    <p:sldId id="327" r:id="rId53"/>
    <p:sldId id="329" r:id="rId54"/>
    <p:sldId id="330" r:id="rId55"/>
    <p:sldId id="331" r:id="rId56"/>
  </p:sldIdLst>
  <p:sldSz cx="12192000" cy="6858000"/>
  <p:notesSz cx="6858000" cy="9144000"/>
  <p:embeddedFontLst>
    <p:embeddedFont>
      <p:font typeface="Nunito Black" charset="0"/>
      <p:bold r:id="rId58"/>
      <p:boldItalic r:id="rId59"/>
    </p:embeddedFont>
    <p:embeddedFont>
      <p:font typeface="Nunito" charset="0"/>
      <p:regular r:id="rId60"/>
      <p:bold r:id="rId61"/>
      <p:italic r:id="rId62"/>
      <p:boldItalic r:id="rId63"/>
    </p:embeddedFont>
    <p:embeddedFont>
      <p:font typeface="Calibri" pitchFamily="34" charset="0"/>
      <p:regular r:id="rId64"/>
      <p:bold r:id="rId65"/>
      <p:italic r:id="rId66"/>
      <p:boldItalic r:id="rId67"/>
    </p:embeddedFont>
    <p:embeddedFont>
      <p:font typeface="Caveat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n2YCj7QEN2XDa9SYVgNreW/2v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687" autoAdjust="0"/>
    <p:restoredTop sz="88288" autoAdjust="0"/>
  </p:normalViewPr>
  <p:slideViewPr>
    <p:cSldViewPr snapToGrid="0">
      <p:cViewPr varScale="1">
        <p:scale>
          <a:sx n="60" d="100"/>
          <a:sy n="60" d="100"/>
        </p:scale>
        <p:origin x="-616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4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watch/?v=2802112656503716&amp;extid=izLfXUYkpUmkG1NQ" TargetMode="External"/><Relationship Id="rId13" Type="http://schemas.openxmlformats.org/officeDocument/2006/relationships/image" Target="../media/image28.png"/><Relationship Id="rId1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CodigoTecsup/videos/461268534706747" TargetMode="External"/><Relationship Id="rId11" Type="http://schemas.openxmlformats.org/officeDocument/2006/relationships/hyperlink" Target="https://gestion-proyectos-codigo.herokuapp.com/login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651" y="5610967"/>
            <a:ext cx="2576699" cy="62806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624900" y="1741767"/>
            <a:ext cx="6280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45433" y="761700"/>
            <a:ext cx="10621600" cy="2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1333" b="0" i="0" u="none" strike="noStrike" cap="none" dirty="0" err="1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Bootcamp</a:t>
            </a:r>
            <a:endParaRPr sz="11333" b="0" i="0" u="none" strike="noStrike" cap="none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1333" b="0" i="0" u="none" strike="noStrike" cap="none" dirty="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programación </a:t>
            </a:r>
            <a:endParaRPr sz="11333" b="0" i="0" u="none" strike="noStrike" cap="none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1333" b="0" i="0" u="none" strike="noStrike" cap="none" dirty="0" err="1">
                <a:solidFill>
                  <a:srgbClr val="47FC97"/>
                </a:solidFill>
                <a:latin typeface="Nunito Black"/>
                <a:ea typeface="Nunito Black"/>
                <a:cs typeface="Nunito Black"/>
                <a:sym typeface="Nunito Black"/>
              </a:rPr>
              <a:t>Fullstack</a:t>
            </a:r>
            <a:endParaRPr sz="11333" b="0" i="0" u="none" strike="noStrike" cap="none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60611" y="1653702"/>
            <a:ext cx="3458077" cy="56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 sz="3600" b="1" dirty="0">
                <a:latin typeface="Nunito"/>
                <a:ea typeface="Nunito"/>
                <a:cs typeface="Nunito"/>
                <a:sym typeface="Nunito"/>
              </a:rPr>
              <a:t>Características de Python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3284352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46" y="3355143"/>
            <a:ext cx="2501141" cy="3021601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3690028" y="0"/>
            <a:ext cx="6008447" cy="6073363"/>
            <a:chOff x="2950726" y="369649"/>
            <a:chExt cx="6008447" cy="5703714"/>
          </a:xfrm>
        </p:grpSpPr>
        <p:pic>
          <p:nvPicPr>
            <p:cNvPr id="10" name="9 Imagen" descr="pngegg (22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0726" y="369649"/>
              <a:ext cx="6008447" cy="5703714"/>
            </a:xfrm>
            <a:prstGeom prst="rect">
              <a:avLst/>
            </a:prstGeom>
          </p:spPr>
        </p:pic>
        <p:sp>
          <p:nvSpPr>
            <p:cNvPr id="12" name="11 Rectángulo"/>
            <p:cNvSpPr/>
            <p:nvPr/>
          </p:nvSpPr>
          <p:spPr>
            <a:xfrm>
              <a:off x="3711211" y="661669"/>
              <a:ext cx="3174267" cy="6401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17500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s-US" sz="3200" dirty="0" smtClean="0">
                  <a:solidFill>
                    <a:schemeClr val="bg1"/>
                  </a:solidFill>
                  <a:latin typeface="Nunito" charset="0"/>
                </a:rPr>
                <a:t>Multiplataforma</a:t>
              </a:r>
              <a:endParaRPr lang="es-US" sz="3200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720314" y="1546887"/>
              <a:ext cx="3139001" cy="6401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17500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s-US" sz="3200" dirty="0" smtClean="0">
                  <a:solidFill>
                    <a:schemeClr val="bg1"/>
                  </a:solidFill>
                  <a:latin typeface="Nunito" charset="0"/>
                </a:rPr>
                <a:t>MultiParadigma</a:t>
              </a:r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769356" y="2461287"/>
              <a:ext cx="2648482" cy="571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17500">
                <a:lnSpc>
                  <a:spcPct val="115000"/>
                </a:lnSpc>
                <a:spcBef>
                  <a:spcPts val="640"/>
                </a:spcBef>
                <a:buClr>
                  <a:schemeClr val="dk1"/>
                </a:buClr>
                <a:buSzPts val="2800"/>
              </a:pPr>
              <a:r>
                <a:rPr lang="es-US" sz="2800" dirty="0" smtClean="0">
                  <a:solidFill>
                    <a:schemeClr val="bg1"/>
                  </a:solidFill>
                  <a:latin typeface="Nunito" charset="0"/>
                </a:rPr>
                <a:t>Código Abierto</a:t>
              </a:r>
              <a:endParaRPr lang="es-US" sz="2800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811869" y="3336774"/>
              <a:ext cx="2206053" cy="571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17500">
                <a:lnSpc>
                  <a:spcPct val="115000"/>
                </a:lnSpc>
                <a:spcBef>
                  <a:spcPts val="640"/>
                </a:spcBef>
                <a:buClr>
                  <a:schemeClr val="dk1"/>
                </a:buClr>
                <a:buSzPts val="2800"/>
              </a:pPr>
              <a:r>
                <a:rPr lang="es-US" sz="2800" dirty="0" smtClean="0">
                  <a:solidFill>
                    <a:schemeClr val="bg1"/>
                  </a:solidFill>
                  <a:latin typeface="Nunito" charset="0"/>
                </a:rPr>
                <a:t>Interpretado</a:t>
              </a:r>
              <a:endParaRPr lang="es-US" sz="3200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3784009" y="4231720"/>
              <a:ext cx="3432350" cy="571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17500">
                <a:lnSpc>
                  <a:spcPct val="115000"/>
                </a:lnSpc>
                <a:spcBef>
                  <a:spcPts val="640"/>
                </a:spcBef>
                <a:buClr>
                  <a:schemeClr val="dk1"/>
                </a:buClr>
                <a:buSzPts val="2800"/>
              </a:pPr>
              <a:r>
                <a:rPr lang="es-US" sz="2800" dirty="0" smtClean="0">
                  <a:solidFill>
                    <a:schemeClr val="bg1"/>
                  </a:solidFill>
                  <a:latin typeface="Nunito" charset="0"/>
                </a:rPr>
                <a:t>Excelentes Librerías</a:t>
              </a:r>
              <a:endParaRPr lang="es-US" sz="2800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3831594" y="5155848"/>
              <a:ext cx="3703258" cy="571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17500">
                <a:lnSpc>
                  <a:spcPct val="115000"/>
                </a:lnSpc>
                <a:spcBef>
                  <a:spcPts val="640"/>
                </a:spcBef>
                <a:buClr>
                  <a:schemeClr val="dk1"/>
                </a:buClr>
                <a:buSzPts val="2800"/>
              </a:pPr>
              <a:r>
                <a:rPr lang="es-US" sz="2800" dirty="0" smtClean="0">
                  <a:solidFill>
                    <a:schemeClr val="bg1"/>
                  </a:solidFill>
                  <a:latin typeface="Nunito" charset="0"/>
                </a:rPr>
                <a:t>Totalmente Escalable</a:t>
              </a:r>
              <a:endParaRPr lang="es-US" sz="2800" dirty="0">
                <a:solidFill>
                  <a:schemeClr val="bg1"/>
                </a:solidFill>
                <a:latin typeface="Nunito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7623" y="3225987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7" name="16 Grupo"/>
          <p:cNvGrpSpPr/>
          <p:nvPr/>
        </p:nvGrpSpPr>
        <p:grpSpPr>
          <a:xfrm>
            <a:off x="4688708" y="58368"/>
            <a:ext cx="4756849" cy="5963055"/>
            <a:chOff x="4688708" y="0"/>
            <a:chExt cx="5116749" cy="6858000"/>
          </a:xfrm>
        </p:grpSpPr>
        <p:pic>
          <p:nvPicPr>
            <p:cNvPr id="8" name="7 Imagen" descr="pngegg (23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8708" y="0"/>
              <a:ext cx="5116749" cy="6858000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6021398" y="0"/>
              <a:ext cx="215954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3600" dirty="0" smtClean="0"/>
                <a:t>IT</a:t>
              </a:r>
              <a:endParaRPr lang="es-ES" sz="36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6206225" y="833337"/>
              <a:ext cx="21692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Educación</a:t>
              </a:r>
              <a:endParaRPr lang="es-ES" sz="36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988974" y="1559668"/>
              <a:ext cx="21692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Ciencia</a:t>
              </a:r>
              <a:endParaRPr lang="es-ES" sz="3600" dirty="0"/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6241893" y="2415703"/>
              <a:ext cx="21692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Salud</a:t>
              </a:r>
              <a:endParaRPr lang="es-ES" sz="3600" dirty="0"/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6001943" y="3135550"/>
              <a:ext cx="223411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Gamer</a:t>
              </a:r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6241894" y="3942945"/>
              <a:ext cx="21692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Marketing</a:t>
              </a:r>
              <a:endParaRPr lang="es-ES" sz="3600" dirty="0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5988974" y="4769796"/>
              <a:ext cx="21692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2800" dirty="0" smtClean="0"/>
                <a:t>Robótica</a:t>
              </a:r>
              <a:endParaRPr lang="es-ES" sz="3600" dirty="0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6271077" y="5509098"/>
              <a:ext cx="215305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US" sz="3200" dirty="0" smtClean="0"/>
                <a:t>Telecomu</a:t>
              </a:r>
              <a:r>
                <a:rPr lang="es-US" sz="2000" dirty="0" smtClean="0"/>
                <a:t>.</a:t>
              </a:r>
              <a:endParaRPr lang="es-ES" sz="2800" dirty="0"/>
            </a:p>
          </p:txBody>
        </p:sp>
      </p:grpSp>
      <p:sp>
        <p:nvSpPr>
          <p:cNvPr id="18" name="Google Shape;216;p12"/>
          <p:cNvSpPr txBox="1">
            <a:spLocks noGrp="1"/>
          </p:cNvSpPr>
          <p:nvPr>
            <p:ph type="title"/>
          </p:nvPr>
        </p:nvSpPr>
        <p:spPr>
          <a:xfrm>
            <a:off x="0" y="965302"/>
            <a:ext cx="4662791" cy="260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s-US" sz="3200" b="1" dirty="0">
                <a:latin typeface="Nunito"/>
                <a:ea typeface="Nunito"/>
                <a:cs typeface="Nunito"/>
                <a:sym typeface="Nunito"/>
              </a:rPr>
              <a:t>En que industria puedo aplicar PYTHON</a:t>
            </a: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?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8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buSzPts val="44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Que versiones existen?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4346450"/>
            <a:ext cx="1582275" cy="251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21 Grupo"/>
          <p:cNvGrpSpPr/>
          <p:nvPr/>
        </p:nvGrpSpPr>
        <p:grpSpPr>
          <a:xfrm>
            <a:off x="700391" y="671210"/>
            <a:ext cx="4735069" cy="5132908"/>
            <a:chOff x="245493" y="690664"/>
            <a:chExt cx="4735069" cy="5132908"/>
          </a:xfrm>
        </p:grpSpPr>
        <p:pic>
          <p:nvPicPr>
            <p:cNvPr id="13" name="12 Imagen" descr="pngegg (20).png"/>
            <p:cNvPicPr>
              <a:picLocks noChangeAspect="1"/>
            </p:cNvPicPr>
            <p:nvPr/>
          </p:nvPicPr>
          <p:blipFill>
            <a:blip r:embed="rId5"/>
            <a:srcRect t="10071"/>
            <a:stretch>
              <a:fillRect/>
            </a:stretch>
          </p:blipFill>
          <p:spPr>
            <a:xfrm>
              <a:off x="245493" y="690664"/>
              <a:ext cx="4735069" cy="5132908"/>
            </a:xfrm>
            <a:prstGeom prst="rect">
              <a:avLst/>
            </a:prstGeom>
          </p:spPr>
        </p:pic>
        <p:sp>
          <p:nvSpPr>
            <p:cNvPr id="14" name="13 Rectángulo"/>
            <p:cNvSpPr/>
            <p:nvPr/>
          </p:nvSpPr>
          <p:spPr>
            <a:xfrm>
              <a:off x="1585608" y="953500"/>
              <a:ext cx="2714019" cy="764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1900" dirty="0" smtClean="0">
                  <a:solidFill>
                    <a:schemeClr val="bg1"/>
                  </a:solidFill>
                  <a:latin typeface="Nunito Black" charset="0"/>
                </a:rPr>
                <a:t>Es la versión actual del Lenguaje. </a:t>
              </a:r>
              <a:endParaRPr lang="es-ES" sz="1900" dirty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1008438" y="2166214"/>
              <a:ext cx="2668620" cy="9417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buSzPct val="56250"/>
              </a:pPr>
              <a:r>
                <a:rPr lang="es-ES" sz="1600" dirty="0" smtClean="0">
                  <a:solidFill>
                    <a:schemeClr val="bg1"/>
                  </a:solidFill>
                </a:rPr>
                <a:t>Esta en evolución, creando sus propios estándares</a:t>
              </a:r>
              <a:endParaRPr lang="es-E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1605063" y="3437296"/>
              <a:ext cx="2519465" cy="9417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buSzPct val="56250"/>
              </a:pPr>
              <a:r>
                <a:rPr lang="es-ES" sz="1600" dirty="0" smtClean="0">
                  <a:solidFill>
                    <a:schemeClr val="bg1"/>
                  </a:solidFill>
                </a:rPr>
                <a:t>Si se va a comenzar un nuevo proyecto deberías usarla</a:t>
              </a:r>
              <a:endParaRPr lang="es-E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1134893" y="4679194"/>
              <a:ext cx="2519465" cy="9417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buSzPct val="56250"/>
              </a:pPr>
              <a:r>
                <a:rPr lang="es-ES" sz="1600" dirty="0" smtClean="0">
                  <a:solidFill>
                    <a:schemeClr val="bg1"/>
                  </a:solidFill>
                </a:rPr>
                <a:t>Esta es la versión que usaremos en este curso</a:t>
              </a:r>
              <a:endParaRPr lang="es-E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522051" y="1057261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3.x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719208" y="2308887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3.x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479897" y="3573482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3.x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728936" y="4867261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3.x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5905631" y="677694"/>
            <a:ext cx="4779524" cy="5132908"/>
            <a:chOff x="522051" y="700392"/>
            <a:chExt cx="4779524" cy="5132908"/>
          </a:xfrm>
        </p:grpSpPr>
        <p:pic>
          <p:nvPicPr>
            <p:cNvPr id="24" name="23 Imagen" descr="pngegg (20).png"/>
            <p:cNvPicPr>
              <a:picLocks noChangeAspect="1"/>
            </p:cNvPicPr>
            <p:nvPr/>
          </p:nvPicPr>
          <p:blipFill>
            <a:blip r:embed="rId5"/>
            <a:srcRect t="10071"/>
            <a:stretch>
              <a:fillRect/>
            </a:stretch>
          </p:blipFill>
          <p:spPr>
            <a:xfrm>
              <a:off x="566506" y="700392"/>
              <a:ext cx="4735069" cy="5132908"/>
            </a:xfrm>
            <a:prstGeom prst="rect">
              <a:avLst/>
            </a:prstGeom>
          </p:spPr>
        </p:pic>
        <p:sp>
          <p:nvSpPr>
            <p:cNvPr id="25" name="24 Rectángulo"/>
            <p:cNvSpPr/>
            <p:nvPr/>
          </p:nvSpPr>
          <p:spPr>
            <a:xfrm>
              <a:off x="1857981" y="924316"/>
              <a:ext cx="2714019" cy="9417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368300">
                <a:lnSpc>
                  <a:spcPct val="115000"/>
                </a:lnSpc>
                <a:spcBef>
                  <a:spcPts val="480"/>
                </a:spcBef>
                <a:buClr>
                  <a:schemeClr val="dk1"/>
                </a:buClr>
                <a:buSzPts val="2200"/>
              </a:pPr>
              <a:r>
                <a:rPr lang="es-ES" sz="24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Su evolución se ha estancado</a:t>
              </a:r>
              <a:endParaRPr lang="es-E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1329445" y="4718105"/>
              <a:ext cx="2519465" cy="6586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buSzPct val="56250"/>
              </a:pPr>
              <a:r>
                <a:rPr lang="es-ES" sz="1600" dirty="0" smtClean="0">
                  <a:solidFill>
                    <a:schemeClr val="bg1"/>
                  </a:solidFill>
                </a:rPr>
                <a:t>Existen actualizaciones pero muy pocas</a:t>
              </a:r>
              <a:endParaRPr lang="es-ES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28 Rectángulo"/>
            <p:cNvSpPr/>
            <p:nvPr/>
          </p:nvSpPr>
          <p:spPr>
            <a:xfrm>
              <a:off x="522051" y="1057261"/>
              <a:ext cx="1039918" cy="587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2.x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30" name="29 Rectángulo"/>
            <p:cNvSpPr/>
            <p:nvPr/>
          </p:nvSpPr>
          <p:spPr>
            <a:xfrm>
              <a:off x="3991582" y="2328342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2.x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31" name="30 Rectángulo"/>
            <p:cNvSpPr/>
            <p:nvPr/>
          </p:nvSpPr>
          <p:spPr>
            <a:xfrm>
              <a:off x="664723" y="3573482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2.x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32" name="31 Rectángulo"/>
            <p:cNvSpPr/>
            <p:nvPr/>
          </p:nvSpPr>
          <p:spPr>
            <a:xfrm>
              <a:off x="3874851" y="4857534"/>
              <a:ext cx="985736" cy="57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457200" lvl="0" indent="-291465">
                <a:lnSpc>
                  <a:spcPct val="115000"/>
                </a:lnSpc>
                <a:spcBef>
                  <a:spcPts val="434"/>
                </a:spcBef>
                <a:buSzPct val="56250"/>
              </a:pPr>
              <a:r>
                <a:rPr lang="es-ES" sz="2800" dirty="0" smtClean="0">
                  <a:solidFill>
                    <a:schemeClr val="tx1"/>
                  </a:solidFill>
                  <a:latin typeface="Nunito Black" charset="0"/>
                </a:rPr>
                <a:t>2.x</a:t>
              </a:r>
              <a:endParaRPr lang="es-ES" sz="2800" dirty="0">
                <a:solidFill>
                  <a:schemeClr val="tx1"/>
                </a:solidFill>
                <a:latin typeface="Nunito Black" charset="0"/>
              </a:endParaRPr>
            </a:p>
          </p:txBody>
        </p:sp>
      </p:grpSp>
      <p:sp>
        <p:nvSpPr>
          <p:cNvPr id="33" name="32 Rectángulo"/>
          <p:cNvSpPr/>
          <p:nvPr/>
        </p:nvSpPr>
        <p:spPr>
          <a:xfrm>
            <a:off x="6721814" y="2172700"/>
            <a:ext cx="2617682" cy="9417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L="457200" lvl="0" indent="-36830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ts val="2200"/>
            </a:pPr>
            <a:r>
              <a:rPr lang="es-ES" sz="24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Existen desarrollos aun estables.</a:t>
            </a:r>
            <a:endParaRPr lang="es-E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7078494" y="3443780"/>
            <a:ext cx="2814537" cy="871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L="457200" lvl="0" indent="-36830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ts val="2200"/>
            </a:pPr>
            <a:r>
              <a:rPr lang="es-E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 migración a 3.x no es muy difícil</a:t>
            </a:r>
            <a:r>
              <a:rPr lang="es-ES" sz="24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"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34 Imagen" descr="pngegg (7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24919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155642" y="1857982"/>
            <a:ext cx="362841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s-US" b="1" dirty="0">
                <a:latin typeface="Nunito"/>
                <a:ea typeface="Nunito"/>
                <a:cs typeface="Nunito"/>
                <a:sym typeface="Nunito"/>
              </a:rPr>
              <a:t>Que se Puede hacer con </a:t>
            </a: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PYTHON?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725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19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52" y="4824919"/>
            <a:ext cx="1682890" cy="2033081"/>
          </a:xfrm>
          <a:prstGeom prst="rect">
            <a:avLst/>
          </a:prstGeom>
        </p:spPr>
      </p:pic>
      <p:grpSp>
        <p:nvGrpSpPr>
          <p:cNvPr id="37" name="36 Grupo"/>
          <p:cNvGrpSpPr/>
          <p:nvPr/>
        </p:nvGrpSpPr>
        <p:grpSpPr>
          <a:xfrm>
            <a:off x="2702668" y="142084"/>
            <a:ext cx="9262353" cy="5672255"/>
            <a:chOff x="2702668" y="142084"/>
            <a:chExt cx="9262353" cy="5672255"/>
          </a:xfrm>
        </p:grpSpPr>
        <p:pic>
          <p:nvPicPr>
            <p:cNvPr id="21" name="20 Imagen" descr="pngegg (19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6989" y="142084"/>
              <a:ext cx="5591759" cy="5672255"/>
            </a:xfrm>
            <a:prstGeom prst="rect">
              <a:avLst/>
            </a:prstGeom>
          </p:spPr>
        </p:pic>
        <p:pic>
          <p:nvPicPr>
            <p:cNvPr id="22" name="Google Shape;239;p15"/>
            <p:cNvPicPr preferRelativeResize="0"/>
            <p:nvPr/>
          </p:nvPicPr>
          <p:blipFill rotWithShape="1">
            <a:blip r:embed="rId7">
              <a:alphaModFix/>
            </a:blip>
            <a:srcRect l="12500" r="12500"/>
            <a:stretch/>
          </p:blipFill>
          <p:spPr>
            <a:xfrm>
              <a:off x="5379395" y="173477"/>
              <a:ext cx="1108953" cy="1149485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" name="Google Shape;240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68183" y="165370"/>
              <a:ext cx="1204608" cy="1177047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" name="Google Shape;242;p15"/>
            <p:cNvPicPr preferRelativeResize="0"/>
            <p:nvPr/>
          </p:nvPicPr>
          <p:blipFill rotWithShape="1">
            <a:blip r:embed="rId9">
              <a:alphaModFix/>
            </a:blip>
            <a:srcRect l="26" r="25"/>
            <a:stretch/>
          </p:blipFill>
          <p:spPr>
            <a:xfrm>
              <a:off x="4351508" y="1718554"/>
              <a:ext cx="1144620" cy="1190016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" name="Google Shape;241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225701" y="1780162"/>
              <a:ext cx="1352146" cy="107977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6" name="Google Shape;243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93933" y="1809346"/>
              <a:ext cx="1173804" cy="1050588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" name="Google Shape;244;p1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437761" y="3273359"/>
              <a:ext cx="1031132" cy="1172181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8" name="Google Shape;245;p15"/>
            <p:cNvPicPr preferRelativeResize="0"/>
            <p:nvPr/>
          </p:nvPicPr>
          <p:blipFill rotWithShape="1">
            <a:blip r:embed="rId13">
              <a:alphaModFix/>
            </a:blip>
            <a:srcRect l="26" r="25"/>
            <a:stretch/>
          </p:blipFill>
          <p:spPr>
            <a:xfrm>
              <a:off x="7378430" y="3336588"/>
              <a:ext cx="997085" cy="107977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9" name="Google Shape;246;p15"/>
            <p:cNvSpPr txBox="1"/>
            <p:nvPr/>
          </p:nvSpPr>
          <p:spPr>
            <a:xfrm>
              <a:off x="2702668" y="564205"/>
              <a:ext cx="236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Aplicaciones Escritorio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47;p15"/>
            <p:cNvSpPr txBox="1"/>
            <p:nvPr/>
          </p:nvSpPr>
          <p:spPr>
            <a:xfrm>
              <a:off x="8889452" y="603115"/>
              <a:ext cx="2362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Aplicaciones Web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48;p15"/>
            <p:cNvSpPr txBox="1"/>
            <p:nvPr/>
          </p:nvSpPr>
          <p:spPr>
            <a:xfrm>
              <a:off x="5833353" y="2910193"/>
              <a:ext cx="2362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APIS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50;p15"/>
            <p:cNvSpPr txBox="1"/>
            <p:nvPr/>
          </p:nvSpPr>
          <p:spPr>
            <a:xfrm>
              <a:off x="9602821" y="2130354"/>
              <a:ext cx="236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Inteligencia Artificial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51;p15"/>
            <p:cNvSpPr txBox="1"/>
            <p:nvPr/>
          </p:nvSpPr>
          <p:spPr>
            <a:xfrm>
              <a:off x="2723744" y="3795409"/>
              <a:ext cx="2362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Ciencia de Datos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49;p15"/>
            <p:cNvSpPr txBox="1"/>
            <p:nvPr/>
          </p:nvSpPr>
          <p:spPr>
            <a:xfrm>
              <a:off x="3420893" y="2928025"/>
              <a:ext cx="236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Aplicaciones Móviles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52;p15"/>
            <p:cNvSpPr txBox="1"/>
            <p:nvPr/>
          </p:nvSpPr>
          <p:spPr>
            <a:xfrm>
              <a:off x="8597631" y="3746770"/>
              <a:ext cx="2362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Nunito Black" charset="0"/>
                  <a:ea typeface="Calibri"/>
                  <a:cs typeface="Calibri"/>
                  <a:sym typeface="Calibri"/>
                </a:rPr>
                <a:t>Scraping</a:t>
              </a:r>
              <a:endParaRPr sz="1800">
                <a:solidFill>
                  <a:schemeClr val="dk1"/>
                </a:solidFill>
                <a:latin typeface="Nunito Black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165369" y="1692613"/>
            <a:ext cx="32101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>
              <a:buSzPts val="4400"/>
            </a:pPr>
            <a:r>
              <a:rPr lang="es-US" b="1" dirty="0">
                <a:latin typeface="Nunito"/>
                <a:ea typeface="Nunito"/>
                <a:cs typeface="Nunito"/>
                <a:sym typeface="Nunito"/>
              </a:rPr>
              <a:t>¿Quiénes usan Python</a:t>
            </a: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?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37141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11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pic>
        <p:nvPicPr>
          <p:cNvPr id="13" name="12 Imagen" descr="pngegg (2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938" y="-163748"/>
            <a:ext cx="6077086" cy="6077086"/>
          </a:xfrm>
          <a:prstGeom prst="rect">
            <a:avLst/>
          </a:prstGeom>
        </p:spPr>
      </p:pic>
      <p:pic>
        <p:nvPicPr>
          <p:cNvPr id="14" name="Google Shape;259;p16" descr="Google-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41006" y="0"/>
            <a:ext cx="230293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3;p16" descr="Netflix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9236" y="873791"/>
            <a:ext cx="3048001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2;p16" descr="NASA_Worm_logo.svg_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29073" y="2412959"/>
            <a:ext cx="3200399" cy="88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60;p16" descr="YouTube-Logo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5439" y="3159865"/>
            <a:ext cx="2895599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1;p16" descr="Dropbox_Logo_01.svg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11299" y="4679507"/>
            <a:ext cx="3757604" cy="107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2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3714153"/>
            <a:ext cx="1582275" cy="251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33 Grupo"/>
          <p:cNvGrpSpPr/>
          <p:nvPr/>
        </p:nvGrpSpPr>
        <p:grpSpPr>
          <a:xfrm>
            <a:off x="3287950" y="0"/>
            <a:ext cx="7110919" cy="6079788"/>
            <a:chOff x="2441277" y="0"/>
            <a:chExt cx="7178419" cy="6858000"/>
          </a:xfrm>
        </p:grpSpPr>
        <p:pic>
          <p:nvPicPr>
            <p:cNvPr id="26" name="25 Imagen" descr="pngegg (24)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2304" y="0"/>
              <a:ext cx="7047392" cy="6858000"/>
            </a:xfrm>
            <a:prstGeom prst="rect">
              <a:avLst/>
            </a:prstGeom>
          </p:spPr>
        </p:pic>
        <p:sp>
          <p:nvSpPr>
            <p:cNvPr id="27" name="26 Rectángulo"/>
            <p:cNvSpPr/>
            <p:nvPr/>
          </p:nvSpPr>
          <p:spPr>
            <a:xfrm>
              <a:off x="4166680" y="540205"/>
              <a:ext cx="3527898" cy="1319253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ES" dirty="0" smtClean="0">
                  <a:solidFill>
                    <a:schemeClr val="bg1"/>
                  </a:solidFill>
                  <a:latin typeface="Nunito" charset="0"/>
                </a:rPr>
                <a:t>Es una serie de instrucciones lógicas que se le da al computador para que cumpla un propósito  por ejemplo hacer un factura electrónica</a:t>
              </a:r>
              <a:endParaRPr lang="es-ES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2645923" y="768486"/>
              <a:ext cx="141051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Programa </a:t>
              </a:r>
            </a:p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Fuente</a:t>
              </a:r>
              <a:endParaRPr lang="es-ES" sz="20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29" name="28 Rectángulo"/>
            <p:cNvSpPr/>
            <p:nvPr/>
          </p:nvSpPr>
          <p:spPr>
            <a:xfrm>
              <a:off x="4221804" y="2745141"/>
              <a:ext cx="3527898" cy="1319253"/>
            </a:xfrm>
            <a:prstGeom prst="rect">
              <a:avLst/>
            </a:prstGeom>
            <a:solidFill>
              <a:srgbClr val="FF9900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US" dirty="0" smtClean="0">
                  <a:solidFill>
                    <a:schemeClr val="bg1"/>
                  </a:solidFill>
                  <a:latin typeface="Nunito" charset="0"/>
                </a:rPr>
                <a:t>Es un programa fuente  que es traducido a lenguaje de máquina por un compilador , para que el computador lo pueda entender</a:t>
              </a:r>
              <a:endParaRPr lang="es-ES" dirty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2701047" y="3015574"/>
              <a:ext cx="141051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Programa </a:t>
              </a:r>
            </a:p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Objeto</a:t>
              </a:r>
              <a:endParaRPr lang="es-ES" sz="20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32" name="31 Rectángulo"/>
            <p:cNvSpPr/>
            <p:nvPr/>
          </p:nvSpPr>
          <p:spPr>
            <a:xfrm>
              <a:off x="4247746" y="5116746"/>
              <a:ext cx="3527898" cy="107623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ES" dirty="0" smtClean="0">
                  <a:solidFill>
                    <a:schemeClr val="bg1"/>
                  </a:solidFill>
                  <a:latin typeface="Nunito" charset="0"/>
                </a:rPr>
                <a:t>Convierten un programa fuente a objeto  terminar la compilación de todo el programa para generar un informe de errores.</a:t>
              </a:r>
            </a:p>
          </p:txBody>
        </p:sp>
        <p:sp>
          <p:nvSpPr>
            <p:cNvPr id="33" name="32 CuadroTexto"/>
            <p:cNvSpPr txBox="1"/>
            <p:nvPr/>
          </p:nvSpPr>
          <p:spPr>
            <a:xfrm>
              <a:off x="2441277" y="5389125"/>
              <a:ext cx="169297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Compilador</a:t>
              </a:r>
            </a:p>
            <a:p>
              <a:pPr algn="ctr"/>
              <a:endParaRPr lang="es-US" sz="20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34 Imagen" descr="pngegg (7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53" y="4601183"/>
            <a:ext cx="1682890" cy="2033081"/>
          </a:xfrm>
          <a:prstGeom prst="rect">
            <a:avLst/>
          </a:prstGeom>
        </p:spPr>
      </p:pic>
      <p:sp>
        <p:nvSpPr>
          <p:cNvPr id="38" name="Google Shape;258;p16"/>
          <p:cNvSpPr txBox="1">
            <a:spLocks noGrp="1"/>
          </p:cNvSpPr>
          <p:nvPr>
            <p:ph type="title"/>
          </p:nvPr>
        </p:nvSpPr>
        <p:spPr>
          <a:xfrm>
            <a:off x="223736" y="2003899"/>
            <a:ext cx="32101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>
              <a:buSzPts val="44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Algunos conceptos importantes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2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3714153"/>
            <a:ext cx="1582275" cy="251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33 Grupo"/>
          <p:cNvGrpSpPr/>
          <p:nvPr/>
        </p:nvGrpSpPr>
        <p:grpSpPr>
          <a:xfrm>
            <a:off x="3073941" y="0"/>
            <a:ext cx="7324928" cy="6079788"/>
            <a:chOff x="2225237" y="0"/>
            <a:chExt cx="7394459" cy="6858000"/>
          </a:xfrm>
        </p:grpSpPr>
        <p:pic>
          <p:nvPicPr>
            <p:cNvPr id="26" name="25 Imagen" descr="pngegg (24)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2304" y="0"/>
              <a:ext cx="7047392" cy="6858000"/>
            </a:xfrm>
            <a:prstGeom prst="rect">
              <a:avLst/>
            </a:prstGeom>
          </p:spPr>
        </p:pic>
        <p:sp>
          <p:nvSpPr>
            <p:cNvPr id="27" name="26 Rectángulo"/>
            <p:cNvSpPr/>
            <p:nvPr/>
          </p:nvSpPr>
          <p:spPr>
            <a:xfrm>
              <a:off x="4166680" y="540205"/>
              <a:ext cx="3527898" cy="1319253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ES" dirty="0" smtClean="0">
                  <a:solidFill>
                    <a:schemeClr val="bg1"/>
                  </a:solidFill>
                  <a:latin typeface="Nunito" charset="0"/>
                </a:rPr>
                <a:t>Traduce instrucciones de alto nivel y lo ejecuta directamente, detecta si el programa tiene errores y permite su corrección durante el proceso de ejecución</a:t>
              </a:r>
            </a:p>
          </p:txBody>
        </p:sp>
        <p:sp>
          <p:nvSpPr>
            <p:cNvPr id="29" name="28 Rectángulo"/>
            <p:cNvSpPr/>
            <p:nvPr/>
          </p:nvSpPr>
          <p:spPr>
            <a:xfrm>
              <a:off x="4221804" y="2745141"/>
              <a:ext cx="3527898" cy="1145668"/>
            </a:xfrm>
            <a:prstGeom prst="rect">
              <a:avLst/>
            </a:prstGeom>
            <a:solidFill>
              <a:srgbClr val="FF9900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US" sz="2000" dirty="0" smtClean="0">
                  <a:solidFill>
                    <a:schemeClr val="bg1"/>
                  </a:solidFill>
                  <a:latin typeface="Nunito "/>
                </a:rPr>
                <a:t>Son las reglas del lenguaje y deben ser obedecidos</a:t>
              </a:r>
              <a:endParaRPr lang="es-ES" sz="1800" dirty="0">
                <a:solidFill>
                  <a:schemeClr val="bg1"/>
                </a:solidFill>
                <a:latin typeface="Nunito "/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2701047" y="3015575"/>
              <a:ext cx="1410510" cy="7984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Sintaxis</a:t>
              </a:r>
            </a:p>
            <a:p>
              <a:pPr algn="ctr"/>
              <a:endParaRPr lang="es-ES" sz="2000" dirty="0">
                <a:solidFill>
                  <a:schemeClr val="tx1"/>
                </a:solidFill>
                <a:latin typeface="Nunito Black" charset="0"/>
              </a:endParaRPr>
            </a:p>
          </p:txBody>
        </p:sp>
        <p:sp>
          <p:nvSpPr>
            <p:cNvPr id="32" name="31 Rectángulo"/>
            <p:cNvSpPr/>
            <p:nvPr/>
          </p:nvSpPr>
          <p:spPr>
            <a:xfrm>
              <a:off x="4198645" y="4963127"/>
              <a:ext cx="3527898" cy="156227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marL="742950" lvl="2" indent="-285750">
                <a:spcBef>
                  <a:spcPts val="560"/>
                </a:spcBef>
                <a:buClr>
                  <a:schemeClr val="dk1"/>
                </a:buClr>
                <a:buSzPts val="2800"/>
              </a:pPr>
              <a:r>
                <a:rPr lang="es-ES" dirty="0" smtClean="0">
                  <a:solidFill>
                    <a:schemeClr val="bg1"/>
                  </a:solidFill>
                </a:rPr>
                <a:t>Es un </a:t>
              </a:r>
              <a:r>
                <a:rPr lang="es-ES" b="1" dirty="0" smtClean="0">
                  <a:solidFill>
                    <a:schemeClr val="bg1"/>
                  </a:solidFill>
                </a:rPr>
                <a:t>lenguaje</a:t>
              </a:r>
              <a:r>
                <a:rPr lang="es-ES" dirty="0" smtClean="0">
                  <a:solidFill>
                    <a:schemeClr val="bg1"/>
                  </a:solidFill>
                </a:rPr>
                <a:t> de computadora que los programadores utilizan para comunicarse y para desarrollar programas de software, para que sean ejecutadas por los ordenadores</a:t>
              </a:r>
              <a:endParaRPr lang="es-ES" dirty="0" smtClean="0">
                <a:solidFill>
                  <a:schemeClr val="bg1"/>
                </a:solidFill>
                <a:latin typeface="Nunito" charset="0"/>
              </a:endParaRPr>
            </a:p>
          </p:txBody>
        </p:sp>
        <p:sp>
          <p:nvSpPr>
            <p:cNvPr id="33" name="32 CuadroTexto"/>
            <p:cNvSpPr txBox="1"/>
            <p:nvPr/>
          </p:nvSpPr>
          <p:spPr>
            <a:xfrm>
              <a:off x="2225237" y="5389125"/>
              <a:ext cx="1909021" cy="11456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Lenguaje</a:t>
              </a:r>
            </a:p>
            <a:p>
              <a:pPr algn="ctr"/>
              <a:r>
                <a:rPr lang="es-US" sz="2000" dirty="0" smtClean="0">
                  <a:solidFill>
                    <a:schemeClr val="tx1"/>
                  </a:solidFill>
                  <a:latin typeface="Nunito Black" charset="0"/>
                </a:rPr>
                <a:t>Programación</a:t>
              </a:r>
            </a:p>
            <a:p>
              <a:pPr algn="ctr"/>
              <a:endParaRPr lang="es-US" sz="20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34 Imagen" descr="pngegg (7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53" y="4601183"/>
            <a:ext cx="1682890" cy="2033081"/>
          </a:xfrm>
          <a:prstGeom prst="rect">
            <a:avLst/>
          </a:prstGeom>
        </p:spPr>
      </p:pic>
      <p:sp>
        <p:nvSpPr>
          <p:cNvPr id="38" name="Google Shape;258;p16"/>
          <p:cNvSpPr txBox="1">
            <a:spLocks noGrp="1"/>
          </p:cNvSpPr>
          <p:nvPr>
            <p:ph type="title"/>
          </p:nvPr>
        </p:nvSpPr>
        <p:spPr>
          <a:xfrm>
            <a:off x="223736" y="2003899"/>
            <a:ext cx="32101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>
              <a:buSzPts val="44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Algunos conceptos importantes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362528" y="687422"/>
            <a:ext cx="14980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S" sz="2000" dirty="0" smtClean="0">
                <a:solidFill>
                  <a:schemeClr val="tx1"/>
                </a:solidFill>
                <a:latin typeface="Nunito Black" charset="0"/>
              </a:rPr>
              <a:t>Interprete</a:t>
            </a:r>
          </a:p>
          <a:p>
            <a:pPr algn="ctr"/>
            <a:endParaRPr lang="es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4795896" y="0"/>
            <a:ext cx="5311143" cy="6891868"/>
            <a:chOff x="3531299" y="0"/>
            <a:chExt cx="5311143" cy="6891868"/>
          </a:xfrm>
        </p:grpSpPr>
        <p:pic>
          <p:nvPicPr>
            <p:cNvPr id="9" name="8 Imagen" descr="pngegg (21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1299" y="0"/>
              <a:ext cx="5311143" cy="6891868"/>
            </a:xfrm>
            <a:prstGeom prst="rect">
              <a:avLst/>
            </a:prstGeom>
          </p:spPr>
        </p:pic>
        <p:pic>
          <p:nvPicPr>
            <p:cNvPr id="11" name="Google Shape;285;p19" descr="python-installation-options.png"/>
            <p:cNvPicPr preferRelativeResize="0"/>
            <p:nvPr/>
          </p:nvPicPr>
          <p:blipFill rotWithShape="1">
            <a:blip r:embed="rId7">
              <a:alphaModFix/>
            </a:blip>
            <a:srcRect l="25948" t="9472" r="7891" b="53111"/>
            <a:stretch/>
          </p:blipFill>
          <p:spPr>
            <a:xfrm>
              <a:off x="5466946" y="3754877"/>
              <a:ext cx="2957207" cy="1108954"/>
            </a:xfrm>
            <a:prstGeom prst="rect">
              <a:avLst/>
            </a:prstGeom>
            <a:noFill/>
            <a:ln w="25400" cap="flat" cmpd="sng">
              <a:solidFill>
                <a:srgbClr val="F3F7F5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25400" dir="3600000" rotWithShape="0">
                <a:srgbClr val="000000">
                  <a:alpha val="69803"/>
                </a:srgbClr>
              </a:outerShdw>
            </a:effectLst>
          </p:spPr>
        </p:pic>
        <p:pic>
          <p:nvPicPr>
            <p:cNvPr id="12" name="Google Shape;285;p19" descr="python-installation-options.png"/>
            <p:cNvPicPr preferRelativeResize="0"/>
            <p:nvPr/>
          </p:nvPicPr>
          <p:blipFill rotWithShape="1">
            <a:blip r:embed="rId7">
              <a:alphaModFix/>
            </a:blip>
            <a:srcRect l="25037" t="77438" r="27011"/>
            <a:stretch/>
          </p:blipFill>
          <p:spPr>
            <a:xfrm>
              <a:off x="3764604" y="2023353"/>
              <a:ext cx="3190672" cy="1079769"/>
            </a:xfrm>
            <a:prstGeom prst="rect">
              <a:avLst/>
            </a:prstGeom>
            <a:noFill/>
            <a:ln w="25400" cap="flat" cmpd="sng">
              <a:solidFill>
                <a:srgbClr val="F3F7F5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50800" dist="25400" dir="3600000" rotWithShape="0">
                <a:srgbClr val="000000">
                  <a:alpha val="69803"/>
                </a:srgbClr>
              </a:outerShdw>
            </a:effectLst>
          </p:spPr>
        </p:pic>
        <p:pic>
          <p:nvPicPr>
            <p:cNvPr id="13" name="12 Imagen" descr="36d3b1a50fc6b7d59d7f282bb694b376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9501" y="5421810"/>
              <a:ext cx="2044294" cy="1258311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26526" y="175097"/>
              <a:ext cx="2722530" cy="1347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Google Shape;258;p16"/>
          <p:cNvSpPr txBox="1">
            <a:spLocks noGrp="1"/>
          </p:cNvSpPr>
          <p:nvPr>
            <p:ph type="title"/>
          </p:nvPr>
        </p:nvSpPr>
        <p:spPr>
          <a:xfrm>
            <a:off x="223736" y="2003899"/>
            <a:ext cx="38229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>
              <a:buSzPts val="44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Instalación del Interprete de PYTHON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sp>
        <p:nvSpPr>
          <p:cNvPr id="16" name="Google Shape;258;p16"/>
          <p:cNvSpPr txBox="1">
            <a:spLocks noGrp="1"/>
          </p:cNvSpPr>
          <p:nvPr>
            <p:ph type="title"/>
          </p:nvPr>
        </p:nvSpPr>
        <p:spPr>
          <a:xfrm>
            <a:off x="223736" y="2003899"/>
            <a:ext cx="38229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>
              <a:buSzPts val="44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Instalación de Visual Studio </a:t>
            </a:r>
            <a:r>
              <a:rPr lang="es-US" b="1" dirty="0" err="1" smtClean="0">
                <a:latin typeface="Nunito"/>
                <a:ea typeface="Nunito"/>
                <a:cs typeface="Nunito"/>
                <a:sym typeface="Nunito"/>
              </a:rPr>
              <a:t>Code</a:t>
            </a: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 &amp; </a:t>
            </a:r>
            <a:r>
              <a:rPr lang="es-US" b="1" dirty="0" err="1" smtClean="0">
                <a:latin typeface="Nunito"/>
                <a:ea typeface="Nunito"/>
                <a:cs typeface="Nunito"/>
                <a:sym typeface="Nunito"/>
              </a:rPr>
              <a:t>Plugins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4504066" y="1060315"/>
            <a:ext cx="5311143" cy="3463047"/>
            <a:chOff x="4795896" y="0"/>
            <a:chExt cx="5311143" cy="3463047"/>
          </a:xfrm>
        </p:grpSpPr>
        <p:pic>
          <p:nvPicPr>
            <p:cNvPr id="9" name="8 Imagen" descr="pngegg (21).png"/>
            <p:cNvPicPr>
              <a:picLocks noChangeAspect="1"/>
            </p:cNvPicPr>
            <p:nvPr/>
          </p:nvPicPr>
          <p:blipFill>
            <a:blip r:embed="rId6"/>
            <a:srcRect b="49752"/>
            <a:stretch>
              <a:fillRect/>
            </a:stretch>
          </p:blipFill>
          <p:spPr>
            <a:xfrm>
              <a:off x="4795896" y="0"/>
              <a:ext cx="5311143" cy="3463047"/>
            </a:xfrm>
            <a:prstGeom prst="rect">
              <a:avLst/>
            </a:prstGeom>
          </p:spPr>
        </p:pic>
        <p:pic>
          <p:nvPicPr>
            <p:cNvPr id="14" name="Google Shape;294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78993" y="194321"/>
              <a:ext cx="2386020" cy="134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96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39588" y="1934182"/>
              <a:ext cx="2753825" cy="12856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1877439" y="787940"/>
            <a:ext cx="8570067" cy="5306923"/>
            <a:chOff x="1624520" y="466928"/>
            <a:chExt cx="8570067" cy="5306923"/>
          </a:xfrm>
        </p:grpSpPr>
        <p:grpSp>
          <p:nvGrpSpPr>
            <p:cNvPr id="16" name="15 Grupo"/>
            <p:cNvGrpSpPr/>
            <p:nvPr/>
          </p:nvGrpSpPr>
          <p:grpSpPr>
            <a:xfrm>
              <a:off x="1850645" y="466928"/>
              <a:ext cx="8343942" cy="5306923"/>
              <a:chOff x="1850645" y="466928"/>
              <a:chExt cx="8343942" cy="530692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0645" y="466928"/>
                <a:ext cx="8343942" cy="5306923"/>
              </a:xfrm>
              <a:prstGeom prst="rect">
                <a:avLst/>
              </a:prstGeom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21021" y="743660"/>
                <a:ext cx="6429983" cy="3993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24520" y="515364"/>
              <a:ext cx="972970" cy="972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9" name="18 Rectángulo"/>
          <p:cNvSpPr/>
          <p:nvPr/>
        </p:nvSpPr>
        <p:spPr>
          <a:xfrm>
            <a:off x="141775" y="2467716"/>
            <a:ext cx="2677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Nunito Black" charset="0"/>
              </a:rPr>
              <a:t>Python Docstring</a:t>
            </a:r>
          </a:p>
          <a:p>
            <a:r>
              <a:rPr lang="es-ES" sz="2400" dirty="0" smtClean="0">
                <a:latin typeface="Nunito Black" charset="0"/>
              </a:rPr>
              <a:t> Generator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3749" y="706968"/>
            <a:ext cx="2919878" cy="292829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243" y="1158952"/>
            <a:ext cx="572608" cy="5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6108971" y="2273659"/>
            <a:ext cx="568095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000" b="0" i="0" u="none" strike="noStrike" cap="none" dirty="0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 CTO </a:t>
            </a:r>
            <a:r>
              <a:rPr lang="es-US" sz="2000" b="0" i="0" u="none" strike="noStrike" cap="none" dirty="0" err="1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Dream</a:t>
            </a:r>
            <a:r>
              <a:rPr lang="es-US" sz="2000" b="0" i="0" u="none" strike="noStrike" cap="none" dirty="0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 </a:t>
            </a:r>
            <a:r>
              <a:rPr lang="es-US" sz="2000" b="0" i="0" u="none" strike="noStrike" cap="none" dirty="0" err="1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Music</a:t>
            </a:r>
            <a:endParaRPr sz="2000" b="0" i="0" u="none" strike="noStrike" cap="none">
              <a:solidFill>
                <a:schemeClr val="dk1"/>
              </a:solidFill>
              <a:latin typeface="Nunito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000" b="0" i="0" u="none" strike="noStrike" cap="none" dirty="0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 CEO </a:t>
            </a:r>
            <a:r>
              <a:rPr lang="es-US" sz="2000" b="0" i="0" u="none" strike="noStrike" cap="none" dirty="0" err="1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Pyarmando</a:t>
            </a:r>
            <a:r>
              <a:rPr lang="es-US" sz="2000" b="0" i="0" u="none" strike="noStrike" cap="none" dirty="0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 </a:t>
            </a:r>
            <a:r>
              <a:rPr lang="es-US" sz="2000" b="0" i="0" u="none" strike="noStrike" cap="none" dirty="0" err="1">
                <a:solidFill>
                  <a:schemeClr val="dk1"/>
                </a:solidFill>
                <a:latin typeface="Nunito" charset="0"/>
                <a:ea typeface="Calibri"/>
                <a:cs typeface="Calibri"/>
                <a:sym typeface="Calibri"/>
              </a:rPr>
              <a:t>Academy</a:t>
            </a:r>
            <a:endParaRPr sz="2000" b="0" i="0" u="none" strike="noStrike" cap="none">
              <a:solidFill>
                <a:schemeClr val="dk1"/>
              </a:solidFill>
              <a:latin typeface="Nunito" charset="0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536332" y="434319"/>
            <a:ext cx="765566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4400" b="1" i="0" u="none" strike="noStrike" cap="none" dirty="0" smtClean="0">
                <a:solidFill>
                  <a:schemeClr val="dk1"/>
                </a:solidFill>
                <a:latin typeface="Nunito" charset="0"/>
                <a:ea typeface="Nunito"/>
                <a:cs typeface="Nunito"/>
                <a:sym typeface="Nunito"/>
              </a:rPr>
              <a:t>Ing. Armando </a:t>
            </a:r>
            <a:r>
              <a:rPr lang="es-US" sz="4400" b="1" i="0" u="none" strike="noStrike" cap="none" dirty="0">
                <a:solidFill>
                  <a:schemeClr val="dk1"/>
                </a:solidFill>
                <a:latin typeface="Nunito" charset="0"/>
                <a:ea typeface="Nunito"/>
                <a:cs typeface="Nunito"/>
                <a:sym typeface="Nunito"/>
              </a:rPr>
              <a:t>Ruiz </a:t>
            </a:r>
            <a:r>
              <a:rPr lang="es-US" sz="4400" b="1" i="0" u="none" strike="noStrike" cap="none" dirty="0" smtClean="0">
                <a:solidFill>
                  <a:schemeClr val="dk1"/>
                </a:solidFill>
                <a:latin typeface="Nunito" charset="0"/>
                <a:ea typeface="Nunito"/>
                <a:cs typeface="Nunito"/>
                <a:sym typeface="Nunito"/>
              </a:rPr>
              <a:t>Rebollar</a:t>
            </a:r>
            <a:endParaRPr sz="4400" b="1" i="0" u="none" strike="noStrike" cap="none">
              <a:solidFill>
                <a:schemeClr val="dk1"/>
              </a:solidFill>
              <a:latin typeface="Nunito" charset="0"/>
              <a:ea typeface="Nunito"/>
              <a:cs typeface="Nunito"/>
              <a:sym typeface="Nuni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18 Grupo"/>
          <p:cNvGrpSpPr/>
          <p:nvPr/>
        </p:nvGrpSpPr>
        <p:grpSpPr>
          <a:xfrm>
            <a:off x="7482674" y="3298610"/>
            <a:ext cx="3256662" cy="1895960"/>
            <a:chOff x="7589679" y="3716899"/>
            <a:chExt cx="2925921" cy="1614363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90659" y="3716899"/>
              <a:ext cx="484332" cy="462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"/>
            <p:cNvSpPr/>
            <p:nvPr/>
          </p:nvSpPr>
          <p:spPr>
            <a:xfrm>
              <a:off x="8121990" y="3763636"/>
              <a:ext cx="239361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b="0" i="0" u="none" strike="noStrike" cap="none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Pyarmando</a:t>
              </a:r>
              <a:r>
                <a:rPr lang="es-US" sz="18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US" sz="1800" b="0" i="0" u="none" strike="noStrike" cap="none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academy</a:t>
              </a:r>
              <a:endParaRPr/>
            </a:p>
          </p:txBody>
        </p:sp>
        <p:pic>
          <p:nvPicPr>
            <p:cNvPr id="105" name="Google Shape;105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89679" y="4290453"/>
              <a:ext cx="502074" cy="462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05449" y="4857838"/>
              <a:ext cx="484696" cy="47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2"/>
            <p:cNvSpPr/>
            <p:nvPr/>
          </p:nvSpPr>
          <p:spPr>
            <a:xfrm>
              <a:off x="8090145" y="4325717"/>
              <a:ext cx="16492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</a:t>
              </a:r>
              <a:r>
                <a:rPr lang="es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PyarmandoA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140187" y="4860315"/>
              <a:ext cx="20413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aprendepyarmando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" name="16 Imagen" descr="pngegg (27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7711" y="2762656"/>
            <a:ext cx="1901649" cy="1264596"/>
          </a:xfrm>
          <a:prstGeom prst="rect">
            <a:avLst/>
          </a:prstGeom>
        </p:spPr>
      </p:pic>
      <p:sp>
        <p:nvSpPr>
          <p:cNvPr id="18" name="17 Rectángulo"/>
          <p:cNvSpPr/>
          <p:nvPr/>
        </p:nvSpPr>
        <p:spPr>
          <a:xfrm>
            <a:off x="5489642" y="116349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2800" b="1" dirty="0" smtClean="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Developer Sênior</a:t>
            </a:r>
          </a:p>
          <a:p>
            <a:pPr lvl="0" algn="ctr"/>
            <a:r>
              <a:rPr lang="pt-BR" sz="2800" b="1" dirty="0" smtClean="0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Certificado Professional Python</a:t>
            </a:r>
            <a:endParaRPr lang="pt-BR" sz="2800" b="1" dirty="0">
              <a:solidFill>
                <a:srgbClr val="00B05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" name="19 Imagen" descr="pngegg (9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770" y="3297677"/>
            <a:ext cx="2447446" cy="2447446"/>
          </a:xfrm>
          <a:prstGeom prst="rect">
            <a:avLst/>
          </a:prstGeom>
        </p:spPr>
      </p:pic>
      <p:pic>
        <p:nvPicPr>
          <p:cNvPr id="21" name="20 Imagen" descr="pngegg (10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6353" y="4085615"/>
            <a:ext cx="1546698" cy="1546698"/>
          </a:xfrm>
          <a:prstGeom prst="rect">
            <a:avLst/>
          </a:prstGeom>
        </p:spPr>
      </p:pic>
      <p:pic>
        <p:nvPicPr>
          <p:cNvPr id="22" name="21 Imagen" descr="pngegg (17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3589" y="4048931"/>
            <a:ext cx="1661206" cy="1661206"/>
          </a:xfrm>
          <a:prstGeom prst="rect">
            <a:avLst/>
          </a:prstGeom>
        </p:spPr>
      </p:pic>
      <p:sp>
        <p:nvSpPr>
          <p:cNvPr id="23" name="22 Rectángulo"/>
          <p:cNvSpPr/>
          <p:nvPr/>
        </p:nvSpPr>
        <p:spPr>
          <a:xfrm>
            <a:off x="0" y="-1"/>
            <a:ext cx="1284051" cy="58074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s-US" sz="5400" b="1" dirty="0" smtClean="0">
                <a:latin typeface="Nunito Black" charset="0"/>
              </a:rPr>
              <a:t>QUIEN SOY YO?</a:t>
            </a:r>
            <a:endParaRPr lang="es-ES" sz="5400" b="1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1699300" y="719847"/>
            <a:ext cx="8719022" cy="5306923"/>
            <a:chOff x="1475565" y="466928"/>
            <a:chExt cx="8719022" cy="5306923"/>
          </a:xfrm>
        </p:grpSpPr>
        <p:grpSp>
          <p:nvGrpSpPr>
            <p:cNvPr id="10" name="9 Grupo"/>
            <p:cNvGrpSpPr/>
            <p:nvPr/>
          </p:nvGrpSpPr>
          <p:grpSpPr>
            <a:xfrm>
              <a:off x="1850645" y="466928"/>
              <a:ext cx="8343942" cy="5306923"/>
              <a:chOff x="1850645" y="466928"/>
              <a:chExt cx="8343942" cy="530692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0645" y="466928"/>
                <a:ext cx="8343942" cy="5306923"/>
              </a:xfrm>
              <a:prstGeom prst="rect">
                <a:avLst/>
              </a:prstGeom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840478" y="754944"/>
                <a:ext cx="6371616" cy="39747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75565" y="553464"/>
              <a:ext cx="1092129" cy="1294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12 Rectángulo"/>
          <p:cNvSpPr/>
          <p:nvPr/>
        </p:nvSpPr>
        <p:spPr>
          <a:xfrm>
            <a:off x="141775" y="2467716"/>
            <a:ext cx="2712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Nunito Black" charset="0"/>
              </a:rPr>
              <a:t>Better Comments</a:t>
            </a:r>
            <a:endParaRPr lang="es-ES" sz="2400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3" name="12 Grupo"/>
          <p:cNvGrpSpPr/>
          <p:nvPr/>
        </p:nvGrpSpPr>
        <p:grpSpPr>
          <a:xfrm>
            <a:off x="2029940" y="700390"/>
            <a:ext cx="8631575" cy="5306923"/>
            <a:chOff x="1563012" y="466928"/>
            <a:chExt cx="8631575" cy="5306923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63012" y="568970"/>
              <a:ext cx="985912" cy="97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" name="11 Grupo"/>
            <p:cNvGrpSpPr/>
            <p:nvPr/>
          </p:nvGrpSpPr>
          <p:grpSpPr>
            <a:xfrm>
              <a:off x="1850645" y="466928"/>
              <a:ext cx="8343942" cy="5306923"/>
              <a:chOff x="1850645" y="466928"/>
              <a:chExt cx="8343942" cy="530692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0645" y="466928"/>
                <a:ext cx="8343942" cy="5306923"/>
              </a:xfrm>
              <a:prstGeom prst="rect">
                <a:avLst/>
              </a:prstGeom>
            </p:spPr>
          </p:pic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48583" y="748624"/>
                <a:ext cx="6421877" cy="4076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5" name="14 Rectángulo"/>
          <p:cNvSpPr/>
          <p:nvPr/>
        </p:nvSpPr>
        <p:spPr>
          <a:xfrm>
            <a:off x="316873" y="2263435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Nunito Black" charset="0"/>
              </a:rPr>
              <a:t>Trailing Spaces</a:t>
            </a:r>
            <a:endParaRPr lang="es-ES" sz="2400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1767699" y="398834"/>
            <a:ext cx="8981364" cy="5306923"/>
            <a:chOff x="1213223" y="466928"/>
            <a:chExt cx="8981364" cy="530692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13223" y="586599"/>
              <a:ext cx="1366317" cy="123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10 Grupo"/>
            <p:cNvGrpSpPr/>
            <p:nvPr/>
          </p:nvGrpSpPr>
          <p:grpSpPr>
            <a:xfrm>
              <a:off x="1850645" y="466928"/>
              <a:ext cx="8343942" cy="5306923"/>
              <a:chOff x="1850645" y="466928"/>
              <a:chExt cx="8343942" cy="530692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0645" y="466928"/>
                <a:ext cx="8343942" cy="5306923"/>
              </a:xfrm>
              <a:prstGeom prst="rect">
                <a:avLst/>
              </a:prstGeom>
            </p:spPr>
          </p:pic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50205" y="729574"/>
                <a:ext cx="6352161" cy="4017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3" name="12 Rectángulo"/>
          <p:cNvSpPr/>
          <p:nvPr/>
        </p:nvSpPr>
        <p:spPr>
          <a:xfrm>
            <a:off x="229324" y="2078610"/>
            <a:ext cx="2876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Nunito Black" charset="0"/>
              </a:rPr>
              <a:t>Color Identifiers</a:t>
            </a:r>
            <a:endParaRPr lang="es-ES" sz="2800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2350104" y="739303"/>
            <a:ext cx="8360048" cy="4640093"/>
            <a:chOff x="1348156" y="466928"/>
            <a:chExt cx="8360048" cy="464009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48156" y="554477"/>
              <a:ext cx="1064303" cy="1116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10 Grupo"/>
            <p:cNvGrpSpPr/>
            <p:nvPr/>
          </p:nvGrpSpPr>
          <p:grpSpPr>
            <a:xfrm>
              <a:off x="2042809" y="466928"/>
              <a:ext cx="7665395" cy="4640093"/>
              <a:chOff x="2042809" y="466928"/>
              <a:chExt cx="7665395" cy="464009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809" y="466928"/>
                <a:ext cx="7665395" cy="4640093"/>
              </a:xfrm>
              <a:prstGeom prst="rect">
                <a:avLst/>
              </a:prstGeom>
            </p:spPr>
          </p:pic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847064" y="710119"/>
                <a:ext cx="5953125" cy="3523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3" name="12 Rectángulo"/>
          <p:cNvSpPr/>
          <p:nvPr/>
        </p:nvSpPr>
        <p:spPr>
          <a:xfrm>
            <a:off x="151503" y="2234252"/>
            <a:ext cx="3554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>
                <a:latin typeface="Nunito Black" charset="0"/>
              </a:rPr>
              <a:t>Better Comments</a:t>
            </a:r>
            <a:endParaRPr lang="es-ES" sz="3200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2428776" y="807396"/>
            <a:ext cx="8086824" cy="4640093"/>
            <a:chOff x="1621380" y="466928"/>
            <a:chExt cx="8086824" cy="4640093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621380" y="534413"/>
              <a:ext cx="1034272" cy="100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10 Grupo"/>
            <p:cNvGrpSpPr/>
            <p:nvPr/>
          </p:nvGrpSpPr>
          <p:grpSpPr>
            <a:xfrm>
              <a:off x="2042809" y="466928"/>
              <a:ext cx="7665395" cy="4640093"/>
              <a:chOff x="2042809" y="466928"/>
              <a:chExt cx="7665395" cy="4640093"/>
            </a:xfrm>
          </p:grpSpPr>
          <p:pic>
            <p:nvPicPr>
              <p:cNvPr id="14" name="13 Imagen" descr="pngegg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809" y="466928"/>
                <a:ext cx="7665395" cy="4640093"/>
              </a:xfrm>
              <a:prstGeom prst="rect">
                <a:avLst/>
              </a:prstGeom>
            </p:spPr>
          </p:pic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944238" y="690665"/>
                <a:ext cx="5888477" cy="35895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3" name="12 Rectángulo"/>
          <p:cNvSpPr/>
          <p:nvPr/>
        </p:nvSpPr>
        <p:spPr>
          <a:xfrm>
            <a:off x="223810" y="2205070"/>
            <a:ext cx="32512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400" b="1" dirty="0" smtClean="0">
                <a:latin typeface="Nunito Black" charset="0"/>
              </a:rPr>
              <a:t>Material Theme Icons</a:t>
            </a:r>
            <a:r>
              <a:rPr lang="es-ES" sz="2400" dirty="0" smtClean="0">
                <a:latin typeface="Nunito Black" charset="0"/>
              </a:rPr>
              <a:t/>
            </a:r>
            <a:br>
              <a:rPr lang="es-ES" sz="2400" dirty="0" smtClean="0">
                <a:latin typeface="Nunito Black" charset="0"/>
              </a:rPr>
            </a:br>
            <a:endParaRPr lang="es-ES" sz="2400" dirty="0">
              <a:latin typeface="Nunito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230220" y="1889430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Variables</a:t>
            </a:r>
            <a:endParaRPr lang="es-US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3587" y="3407678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6" name="15 Grupo"/>
          <p:cNvGrpSpPr/>
          <p:nvPr/>
        </p:nvGrpSpPr>
        <p:grpSpPr>
          <a:xfrm>
            <a:off x="3738666" y="165370"/>
            <a:ext cx="6154363" cy="5842230"/>
            <a:chOff x="3767849" y="0"/>
            <a:chExt cx="6154363" cy="5842230"/>
          </a:xfrm>
        </p:grpSpPr>
        <p:pic>
          <p:nvPicPr>
            <p:cNvPr id="8" name="7 Imagen" descr="pngegg (22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849" y="0"/>
              <a:ext cx="6154363" cy="5842230"/>
            </a:xfrm>
            <a:prstGeom prst="rect">
              <a:avLst/>
            </a:prstGeom>
          </p:spPr>
        </p:pic>
        <p:sp>
          <p:nvSpPr>
            <p:cNvPr id="9" name="8 Rectángulo"/>
            <p:cNvSpPr/>
            <p:nvPr/>
          </p:nvSpPr>
          <p:spPr>
            <a:xfrm>
              <a:off x="4561523" y="288721"/>
              <a:ext cx="43587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buClr>
                  <a:schemeClr val="dk1"/>
                </a:buClr>
                <a:buSzPct val="100000"/>
              </a:pPr>
              <a:r>
                <a:rPr lang="es-ES" sz="1800" dirty="0" smtClean="0">
                  <a:solidFill>
                    <a:schemeClr val="bg1"/>
                  </a:solidFill>
                  <a:latin typeface="Nunito Black" charset="0"/>
                </a:rPr>
                <a:t>Las variables almacenan datos en la memoria de una computadora</a:t>
              </a:r>
              <a:endParaRPr lang="es-ES" sz="1800" dirty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4636100" y="1170695"/>
              <a:ext cx="4965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dk1"/>
                </a:buClr>
                <a:buSzPct val="100000"/>
              </a:pPr>
              <a:r>
                <a:rPr lang="es-ES" sz="1800" dirty="0" smtClean="0">
                  <a:solidFill>
                    <a:schemeClr val="bg1"/>
                  </a:solidFill>
                  <a:latin typeface="Nunito Black" charset="0"/>
                </a:rPr>
                <a:t>Un nombre de variable debe comenzar con una letra o el carácter de subrayado</a:t>
              </a: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593947" y="2091580"/>
              <a:ext cx="42095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1800" dirty="0" smtClean="0">
                  <a:solidFill>
                    <a:schemeClr val="bg1"/>
                  </a:solidFill>
                  <a:latin typeface="Nunito Black" charset="0"/>
                </a:rPr>
                <a:t>Un nombre de variable no puede comenzar con un número</a:t>
              </a: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4571244" y="3002738"/>
              <a:ext cx="50396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US" sz="1800" dirty="0" smtClean="0">
                  <a:solidFill>
                    <a:schemeClr val="bg1"/>
                  </a:solidFill>
                  <a:latin typeface="Nunito Black" charset="0"/>
                </a:rPr>
                <a:t>Un nombre de variable solo puede contener caracteres alfanuméricos y guiones bajos</a:t>
              </a:r>
              <a:endParaRPr lang="es-ES" sz="18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4548547" y="3904168"/>
              <a:ext cx="44981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US" sz="1800" dirty="0" smtClean="0">
                  <a:solidFill>
                    <a:schemeClr val="bg1"/>
                  </a:solidFill>
                  <a:latin typeface="Nunito Black" charset="0"/>
                </a:rPr>
                <a:t>Los nombres de las variables distinguen entre mayúsculas y minúsculas</a:t>
              </a:r>
              <a:endParaRPr lang="es-ES" sz="18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4367719" y="4805597"/>
              <a:ext cx="47438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just">
                <a:spcBef>
                  <a:spcPts val="592"/>
                </a:spcBef>
                <a:buClr>
                  <a:schemeClr val="dk1"/>
                </a:buClr>
                <a:buSzPct val="100000"/>
              </a:pPr>
              <a:r>
                <a:rPr lang="es-ES" sz="1800" dirty="0" smtClean="0">
                  <a:solidFill>
                    <a:schemeClr val="bg1"/>
                  </a:solidFill>
                  <a:latin typeface="Nunito Black" charset="0"/>
                </a:rPr>
                <a:t> snake_case es el tipo de estilo mas recomendable para definir una variable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1848256" y="389106"/>
            <a:ext cx="9474741" cy="5758775"/>
            <a:chOff x="1595337" y="330740"/>
            <a:chExt cx="8920264" cy="5466945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5337" y="330740"/>
              <a:ext cx="8920264" cy="5466945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659685" y="593388"/>
              <a:ext cx="6805328" cy="414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Google Shape;304;p22"/>
          <p:cNvSpPr txBox="1">
            <a:spLocks noGrp="1"/>
          </p:cNvSpPr>
          <p:nvPr>
            <p:ph type="title"/>
          </p:nvPr>
        </p:nvSpPr>
        <p:spPr>
          <a:xfrm>
            <a:off x="-207525" y="1889430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Tipo de </a:t>
            </a:r>
            <a:b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</a:b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datos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538" y="3256953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9" name="8 Grupo"/>
          <p:cNvGrpSpPr/>
          <p:nvPr/>
        </p:nvGrpSpPr>
        <p:grpSpPr>
          <a:xfrm>
            <a:off x="1770434" y="408563"/>
            <a:ext cx="9474741" cy="5758775"/>
            <a:chOff x="1245141" y="350196"/>
            <a:chExt cx="9474741" cy="5758775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141" y="350196"/>
              <a:ext cx="9474741" cy="575877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06266" y="647030"/>
              <a:ext cx="7294934" cy="4333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Google Shape;304;p22"/>
          <p:cNvSpPr txBox="1">
            <a:spLocks noGrp="1"/>
          </p:cNvSpPr>
          <p:nvPr>
            <p:ph type="title"/>
          </p:nvPr>
        </p:nvSpPr>
        <p:spPr>
          <a:xfrm>
            <a:off x="230220" y="1889430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>
              <a:buClr>
                <a:srgbClr val="FF0000"/>
              </a:buClr>
              <a:buSzPct val="100000"/>
            </a:pP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Operadores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9" name="8 Grupo"/>
          <p:cNvGrpSpPr/>
          <p:nvPr/>
        </p:nvGrpSpPr>
        <p:grpSpPr>
          <a:xfrm>
            <a:off x="2694561" y="1079770"/>
            <a:ext cx="7947498" cy="4484451"/>
            <a:chOff x="3767849" y="0"/>
            <a:chExt cx="6154363" cy="3754877"/>
          </a:xfrm>
        </p:grpSpPr>
        <p:pic>
          <p:nvPicPr>
            <p:cNvPr id="10" name="9 Imagen" descr="pngegg (22).png"/>
            <p:cNvPicPr>
              <a:picLocks noChangeAspect="1"/>
            </p:cNvPicPr>
            <p:nvPr/>
          </p:nvPicPr>
          <p:blipFill>
            <a:blip r:embed="rId5"/>
            <a:srcRect b="35729"/>
            <a:stretch>
              <a:fillRect/>
            </a:stretch>
          </p:blipFill>
          <p:spPr>
            <a:xfrm>
              <a:off x="3767849" y="0"/>
              <a:ext cx="6154363" cy="3754877"/>
            </a:xfrm>
            <a:prstGeom prst="rect">
              <a:avLst/>
            </a:prstGeom>
          </p:spPr>
        </p:pic>
        <p:sp>
          <p:nvSpPr>
            <p:cNvPr id="11" name="10 Rectángulo"/>
            <p:cNvSpPr/>
            <p:nvPr/>
          </p:nvSpPr>
          <p:spPr>
            <a:xfrm>
              <a:off x="4561523" y="288721"/>
              <a:ext cx="52439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buClr>
                  <a:schemeClr val="dk1"/>
                </a:buClr>
                <a:buSzPct val="100000"/>
              </a:pPr>
              <a:r>
                <a:rPr lang="es-US" sz="1600" dirty="0" smtClean="0">
                  <a:solidFill>
                    <a:schemeClr val="bg1"/>
                  </a:solidFill>
                  <a:latin typeface="Nunito Black" charset="0"/>
                </a:rPr>
                <a:t>la palabra </a:t>
              </a:r>
              <a:r>
                <a:rPr lang="es-US" sz="1600" dirty="0" err="1" smtClean="0">
                  <a:solidFill>
                    <a:schemeClr val="bg1"/>
                  </a:solidFill>
                  <a:latin typeface="Nunito Black" charset="0"/>
                </a:rPr>
                <a:t>if</a:t>
              </a:r>
              <a:r>
                <a:rPr lang="es-US" sz="1600" dirty="0" smtClean="0">
                  <a:solidFill>
                    <a:schemeClr val="bg1"/>
                  </a:solidFill>
                  <a:latin typeface="Nunito Black" charset="0"/>
                </a:rPr>
                <a:t> se usa para verificar si una condición </a:t>
              </a:r>
            </a:p>
            <a:p>
              <a:pPr marL="342900" lvl="0" indent="-342900">
                <a:buClr>
                  <a:schemeClr val="dk1"/>
                </a:buClr>
                <a:buSzPct val="100000"/>
              </a:pPr>
              <a:r>
                <a:rPr lang="es-US" sz="1600" dirty="0" smtClean="0">
                  <a:solidFill>
                    <a:schemeClr val="bg1"/>
                  </a:solidFill>
                  <a:latin typeface="Nunito Black" charset="0"/>
                </a:rPr>
                <a:t>es verdadera y ejecutar el código de bloque</a:t>
              </a:r>
              <a:endParaRPr lang="es-ES" sz="16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636100" y="1170695"/>
              <a:ext cx="4965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dk1"/>
                </a:buClr>
                <a:buSzPct val="100000"/>
              </a:pPr>
              <a:r>
                <a:rPr lang="es-US" sz="1800" dirty="0" smtClean="0">
                  <a:solidFill>
                    <a:schemeClr val="bg1"/>
                  </a:solidFill>
                  <a:latin typeface="Nunito Black" charset="0"/>
                </a:rPr>
                <a:t>Recuerde la sangría (indent) después de los dos puntos</a:t>
              </a:r>
              <a:r>
                <a:rPr lang="es-US" sz="1800" dirty="0" smtClean="0"/>
                <a:t>.</a:t>
              </a:r>
              <a:endParaRPr lang="es-ES" sz="18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4567757" y="2101308"/>
              <a:ext cx="49005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US" sz="1600" dirty="0" smtClean="0">
                  <a:solidFill>
                    <a:schemeClr val="bg1"/>
                  </a:solidFill>
                  <a:latin typeface="Nunito Black" charset="0"/>
                </a:rPr>
                <a:t>Si la condición es verdadera, se ejecutará el primer bloque, si no, se ejecutará la otra condición</a:t>
              </a:r>
              <a:endParaRPr lang="es-ES" sz="16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4571244" y="3002738"/>
              <a:ext cx="50396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US" sz="1800" dirty="0" smtClean="0">
                  <a:solidFill>
                    <a:schemeClr val="bg1"/>
                  </a:solidFill>
                  <a:latin typeface="Nunito Black" charset="0"/>
                </a:rPr>
                <a:t>Puedo utilizar varias condicionales utilizando  la palabra reservada elif</a:t>
              </a:r>
              <a:endParaRPr lang="es-ES" sz="18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</p:grpSp>
      <p:sp>
        <p:nvSpPr>
          <p:cNvPr id="17" name="Google Shape;304;p22"/>
          <p:cNvSpPr txBox="1">
            <a:spLocks noGrp="1"/>
          </p:cNvSpPr>
          <p:nvPr>
            <p:ph type="title"/>
          </p:nvPr>
        </p:nvSpPr>
        <p:spPr>
          <a:xfrm>
            <a:off x="4704943" y="145915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Condicionales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072" y="3256953"/>
            <a:ext cx="1092741" cy="18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1" name="10 Grupo"/>
          <p:cNvGrpSpPr/>
          <p:nvPr/>
        </p:nvGrpSpPr>
        <p:grpSpPr>
          <a:xfrm>
            <a:off x="1352145" y="466927"/>
            <a:ext cx="10447507" cy="5758775"/>
            <a:chOff x="797668" y="408563"/>
            <a:chExt cx="10447507" cy="5758775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668" y="408563"/>
              <a:ext cx="10447507" cy="5758775"/>
            </a:xfrm>
            <a:prstGeom prst="rect">
              <a:avLst/>
            </a:prstGeom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33082" y="703736"/>
              <a:ext cx="8093412" cy="436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Condicionales</a:t>
            </a:r>
            <a:b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</a:b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Simples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167023" y="1237814"/>
            <a:ext cx="424933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US" sz="3600" b="1" dirty="0">
                <a:latin typeface="Arial"/>
                <a:ea typeface="Arial"/>
                <a:cs typeface="Arial"/>
                <a:sym typeface="Arial"/>
              </a:rPr>
              <a:t>REGLAS DEL JUEGO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342" y="3118982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10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467" y="2986390"/>
            <a:ext cx="1682890" cy="2033081"/>
          </a:xfrm>
          <a:prstGeom prst="rect">
            <a:avLst/>
          </a:prstGeom>
        </p:spPr>
      </p:pic>
      <p:grpSp>
        <p:nvGrpSpPr>
          <p:cNvPr id="31" name="30 Grupo"/>
          <p:cNvGrpSpPr/>
          <p:nvPr/>
        </p:nvGrpSpPr>
        <p:grpSpPr>
          <a:xfrm>
            <a:off x="4777927" y="0"/>
            <a:ext cx="5849664" cy="5933873"/>
            <a:chOff x="4777927" y="0"/>
            <a:chExt cx="5849664" cy="5933873"/>
          </a:xfrm>
        </p:grpSpPr>
        <p:pic>
          <p:nvPicPr>
            <p:cNvPr id="20" name="19 Imagen" descr="pngegg (19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927" y="0"/>
              <a:ext cx="5849664" cy="5933873"/>
            </a:xfrm>
            <a:prstGeom prst="rect">
              <a:avLst/>
            </a:prstGeom>
          </p:spPr>
        </p:pic>
        <p:sp>
          <p:nvSpPr>
            <p:cNvPr id="21" name="20 CuadroTexto"/>
            <p:cNvSpPr txBox="1"/>
            <p:nvPr/>
          </p:nvSpPr>
          <p:spPr>
            <a:xfrm>
              <a:off x="6011695" y="175098"/>
              <a:ext cx="134241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Encuentre un espacio adecuado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8031805" y="123217"/>
              <a:ext cx="134241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Toma Notas si es necesario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4844374" y="1728281"/>
              <a:ext cx="1663430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Interactué  en la Clase puede activar su Micrófono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6874214" y="1919592"/>
              <a:ext cx="166343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Use el Chat con confianza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8887838" y="1822314"/>
              <a:ext cx="166343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Siempre este atento trate de aislarse 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5878749" y="3404680"/>
              <a:ext cx="166343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Tómese un descanso en el Break</a:t>
              </a:r>
              <a:endParaRPr lang="es-US" sz="1700" dirty="0" smtClean="0"/>
            </a:p>
            <a:p>
              <a:endParaRPr lang="es-ES" sz="1700" dirty="0"/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7762672" y="3333344"/>
              <a:ext cx="1935805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s-US" sz="1700" b="1" dirty="0" smtClean="0">
                  <a:solidFill>
                    <a:schemeClr val="dk1"/>
                  </a:solidFill>
                </a:rPr>
                <a:t>Trate de conectarse siempre a la hora  pactada</a:t>
              </a:r>
              <a:endParaRPr lang="es-US" sz="1700" dirty="0" smtClean="0"/>
            </a:p>
            <a:p>
              <a:endParaRPr lang="es-ES" sz="1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072" y="3256953"/>
            <a:ext cx="1092741" cy="18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sp>
        <p:nvSpPr>
          <p:cNvPr id="12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Condicionales</a:t>
            </a:r>
            <a:b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</a:b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Multiples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1352145" y="466927"/>
            <a:ext cx="10447507" cy="5758775"/>
            <a:chOff x="1352145" y="466927"/>
            <a:chExt cx="10447507" cy="5758775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2145" y="466927"/>
              <a:ext cx="10447507" cy="5758775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8843" y="747206"/>
              <a:ext cx="7975668" cy="4330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22" name="21 Grupo"/>
          <p:cNvGrpSpPr/>
          <p:nvPr/>
        </p:nvGrpSpPr>
        <p:grpSpPr>
          <a:xfrm>
            <a:off x="3285810" y="0"/>
            <a:ext cx="7787474" cy="6096663"/>
            <a:chOff x="3285810" y="0"/>
            <a:chExt cx="7787474" cy="6096663"/>
          </a:xfrm>
        </p:grpSpPr>
        <p:pic>
          <p:nvPicPr>
            <p:cNvPr id="15" name="14 Imagen" descr="pngegg (22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5810" y="0"/>
              <a:ext cx="7787474" cy="6096663"/>
            </a:xfrm>
            <a:prstGeom prst="rect">
              <a:avLst/>
            </a:prstGeom>
          </p:spPr>
        </p:pic>
        <p:sp>
          <p:nvSpPr>
            <p:cNvPr id="16" name="15 Rectángulo"/>
            <p:cNvSpPr/>
            <p:nvPr/>
          </p:nvSpPr>
          <p:spPr>
            <a:xfrm>
              <a:off x="4257913" y="317535"/>
              <a:ext cx="534831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Para manejar tareas repetitivas, los lenguajes de programación usan bucles.</a:t>
              </a:r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4322384" y="1203527"/>
              <a:ext cx="6328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buClr>
                  <a:schemeClr val="dk1"/>
                </a:buClr>
                <a:buSzPct val="100000"/>
              </a:pPr>
              <a:r>
                <a:rPr lang="es-ES" sz="1800" dirty="0" smtClean="0">
                  <a:solidFill>
                    <a:schemeClr val="bg1"/>
                  </a:solidFill>
                  <a:latin typeface="Nunito Black" charset="0"/>
                </a:rPr>
                <a:t>Un bloque de una o más sentencias se ejecutará de forma repetitiva siempre que cierta expresión sea verdadera</a:t>
              </a:r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4360575" y="3237672"/>
              <a:ext cx="53762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Loop se usa para iterar sobre una secuencia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382347" y="2174221"/>
              <a:ext cx="53762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Usamos la palabra reservada while para hacer un bucle while</a:t>
              </a:r>
              <a:r>
                <a:rPr lang="es-ES" sz="1600" dirty="0" smtClean="0"/>
                <a:t>. </a:t>
              </a:r>
              <a:endParaRPr lang="es-ES" sz="1600" dirty="0" smtClean="0">
                <a:solidFill>
                  <a:schemeClr val="bg1"/>
                </a:solidFill>
                <a:latin typeface="Nunito Black" charset="0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4402444" y="4133649"/>
              <a:ext cx="53762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Una palabra clave for se usa para hacer un bucle for</a:t>
              </a: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4414167" y="4989434"/>
              <a:ext cx="53762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Usamos break cuando queremos detener nuestro ciclo antes de que se complete</a:t>
              </a:r>
            </a:p>
          </p:txBody>
        </p:sp>
      </p:grpSp>
      <p:sp>
        <p:nvSpPr>
          <p:cNvPr id="23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Bucles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2830" y="3769419"/>
            <a:ext cx="1092741" cy="186952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072" y="3256953"/>
            <a:ext cx="1092741" cy="18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sp>
        <p:nvSpPr>
          <p:cNvPr id="12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Bucle for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1352145" y="116733"/>
            <a:ext cx="10447507" cy="6108970"/>
            <a:chOff x="1352145" y="466927"/>
            <a:chExt cx="10447507" cy="5758775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2145" y="466927"/>
              <a:ext cx="10447507" cy="5758775"/>
            </a:xfrm>
            <a:prstGeom prst="rect">
              <a:avLst/>
            </a:prstGeom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97285" y="758758"/>
              <a:ext cx="7947497" cy="4377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072" y="3256953"/>
            <a:ext cx="1092741" cy="18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sp>
        <p:nvSpPr>
          <p:cNvPr id="12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Bucle while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" name="9 Grupo"/>
          <p:cNvGrpSpPr/>
          <p:nvPr/>
        </p:nvGrpSpPr>
        <p:grpSpPr>
          <a:xfrm>
            <a:off x="1352145" y="116733"/>
            <a:ext cx="10447507" cy="6108970"/>
            <a:chOff x="1352145" y="116733"/>
            <a:chExt cx="10447507" cy="6108970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2145" y="116733"/>
              <a:ext cx="10447507" cy="6108970"/>
            </a:xfrm>
            <a:prstGeom prst="rect">
              <a:avLst/>
            </a:prstGeom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84315" y="428759"/>
              <a:ext cx="7979923" cy="4687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492675" y="2163575"/>
            <a:ext cx="4710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2773050" y="2298600"/>
            <a:ext cx="641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8200" dirty="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Clase </a:t>
            </a:r>
            <a:r>
              <a:rPr lang="es-US" sz="8200" dirty="0" smtClean="0">
                <a:solidFill>
                  <a:srgbClr val="47FC97"/>
                </a:solidFill>
                <a:latin typeface="Nunito Black"/>
                <a:ea typeface="Nunito Black"/>
                <a:cs typeface="Nunito Black"/>
                <a:sym typeface="Nunito Black"/>
              </a:rPr>
              <a:t>02</a:t>
            </a:r>
            <a:endParaRPr sz="8200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755928" y="3586917"/>
            <a:ext cx="6913366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3600" b="1" dirty="0" smtClean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Colecciones,Funciones,Excepciones</a:t>
            </a: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sp>
        <p:nvSpPr>
          <p:cNvPr id="23" name="Google Shape;304;p22"/>
          <p:cNvSpPr txBox="1">
            <a:spLocks noGrp="1"/>
          </p:cNvSpPr>
          <p:nvPr>
            <p:ph type="title"/>
          </p:nvPr>
        </p:nvSpPr>
        <p:spPr>
          <a:xfrm>
            <a:off x="-363168" y="189915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Colecciones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" name="Google Shape;20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2830" y="3769419"/>
            <a:ext cx="1092741" cy="186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25 Grupo"/>
          <p:cNvGrpSpPr/>
          <p:nvPr/>
        </p:nvGrpSpPr>
        <p:grpSpPr>
          <a:xfrm>
            <a:off x="2130251" y="0"/>
            <a:ext cx="9395207" cy="6096663"/>
            <a:chOff x="2130251" y="0"/>
            <a:chExt cx="9395207" cy="6096663"/>
          </a:xfrm>
        </p:grpSpPr>
        <p:grpSp>
          <p:nvGrpSpPr>
            <p:cNvPr id="2" name="21 Grupo"/>
            <p:cNvGrpSpPr/>
            <p:nvPr/>
          </p:nvGrpSpPr>
          <p:grpSpPr>
            <a:xfrm>
              <a:off x="2130251" y="0"/>
              <a:ext cx="9395207" cy="6096663"/>
              <a:chOff x="3285810" y="0"/>
              <a:chExt cx="7787474" cy="6096663"/>
            </a:xfrm>
          </p:grpSpPr>
          <p:pic>
            <p:nvPicPr>
              <p:cNvPr id="15" name="14 Imagen" descr="pngegg (22)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5810" y="0"/>
                <a:ext cx="7787474" cy="6096663"/>
              </a:xfrm>
              <a:prstGeom prst="rect">
                <a:avLst/>
              </a:prstGeom>
            </p:spPr>
          </p:pic>
          <p:sp>
            <p:nvSpPr>
              <p:cNvPr id="16" name="15 Rectángulo"/>
              <p:cNvSpPr/>
              <p:nvPr/>
            </p:nvSpPr>
            <p:spPr>
              <a:xfrm>
                <a:off x="4382846" y="1151548"/>
                <a:ext cx="60158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dk1"/>
                  </a:buClr>
                  <a:buSzPct val="100000"/>
                </a:pPr>
                <a:r>
                  <a:rPr lang="es-ES" sz="1800" dirty="0" smtClean="0">
                    <a:solidFill>
                      <a:schemeClr val="bg1"/>
                    </a:solidFill>
                    <a:latin typeface="Nunito" charset="0"/>
                  </a:rPr>
                  <a:t>Una colección son tipos de datos ordenados y modificables (mutables). Puede estar vacía o puede tener diferentes elementos de tipo de datos.</a:t>
                </a:r>
              </a:p>
            </p:txBody>
          </p:sp>
          <p:sp>
            <p:nvSpPr>
              <p:cNvPr id="17" name="16 Rectángulo"/>
              <p:cNvSpPr/>
              <p:nvPr/>
            </p:nvSpPr>
            <p:spPr>
              <a:xfrm>
                <a:off x="4322384" y="299176"/>
                <a:ext cx="52517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Clr>
                    <a:schemeClr val="dk1"/>
                  </a:buClr>
                  <a:buSzPct val="100000"/>
                </a:pPr>
                <a:r>
                  <a:rPr lang="es-ES" sz="1800" dirty="0" smtClean="0">
                    <a:solidFill>
                      <a:schemeClr val="bg1"/>
                    </a:solidFill>
                    <a:latin typeface="Nunito Black" charset="0"/>
                  </a:rPr>
                  <a:t>Las </a:t>
                </a:r>
                <a:r>
                  <a:rPr lang="es-ES" sz="1800" b="1" dirty="0" smtClean="0">
                    <a:solidFill>
                      <a:schemeClr val="bg1"/>
                    </a:solidFill>
                    <a:latin typeface="Nunito Black" charset="0"/>
                  </a:rPr>
                  <a:t>colecciones</a:t>
                </a:r>
                <a:r>
                  <a:rPr lang="es-ES" sz="1800" dirty="0" smtClean="0">
                    <a:solidFill>
                      <a:schemeClr val="bg1"/>
                    </a:solidFill>
                    <a:latin typeface="Nunito Black" charset="0"/>
                  </a:rPr>
                  <a:t> en </a:t>
                </a:r>
                <a:r>
                  <a:rPr lang="es-ES" sz="1800" b="1" dirty="0" smtClean="0">
                    <a:solidFill>
                      <a:schemeClr val="bg1"/>
                    </a:solidFill>
                    <a:latin typeface="Nunito Black" charset="0"/>
                  </a:rPr>
                  <a:t>Python</a:t>
                </a:r>
                <a:r>
                  <a:rPr lang="es-ES" sz="1800" dirty="0" smtClean="0">
                    <a:solidFill>
                      <a:schemeClr val="bg1"/>
                    </a:solidFill>
                    <a:latin typeface="Nunito Black" charset="0"/>
                  </a:rPr>
                  <a:t> son contenedores que se utilizan para almacenar </a:t>
                </a:r>
                <a:r>
                  <a:rPr lang="es-ES" sz="1800" b="1" dirty="0" smtClean="0">
                    <a:solidFill>
                      <a:schemeClr val="bg1"/>
                    </a:solidFill>
                    <a:latin typeface="Nunito Black" charset="0"/>
                  </a:rPr>
                  <a:t>colecciones</a:t>
                </a:r>
                <a:r>
                  <a:rPr lang="es-ES" sz="1800" dirty="0" smtClean="0">
                    <a:solidFill>
                      <a:schemeClr val="bg1"/>
                    </a:solidFill>
                    <a:latin typeface="Nunito Black" charset="0"/>
                  </a:rPr>
                  <a:t> de datos</a:t>
                </a: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4319156" y="4099727"/>
                <a:ext cx="5688036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Clr>
                    <a:schemeClr val="dk1"/>
                  </a:buClr>
                  <a:buSzPct val="100000"/>
                </a:pPr>
                <a:r>
                  <a:rPr lang="es-ES" sz="1900" dirty="0" smtClean="0">
                    <a:solidFill>
                      <a:schemeClr val="bg1"/>
                    </a:solidFill>
                    <a:latin typeface="Nunito Black" charset="0"/>
                  </a:rPr>
                  <a:t>Tupla: es una colección ordenada e inmutable o inmodificable (inmutable). Permite miembros duplicados</a:t>
                </a:r>
              </a:p>
            </p:txBody>
          </p:sp>
          <p:sp>
            <p:nvSpPr>
              <p:cNvPr id="21" name="20 Rectángulo"/>
              <p:cNvSpPr/>
              <p:nvPr/>
            </p:nvSpPr>
            <p:spPr>
              <a:xfrm>
                <a:off x="4414167" y="4989434"/>
                <a:ext cx="61094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Clr>
                    <a:schemeClr val="dk1"/>
                  </a:buClr>
                  <a:buSzPct val="100000"/>
                </a:pPr>
                <a:r>
                  <a:rPr lang="es-ES" sz="1800" dirty="0" smtClean="0">
                    <a:solidFill>
                      <a:schemeClr val="bg1"/>
                    </a:solidFill>
                    <a:latin typeface="Nunito Black" charset="0"/>
                  </a:rPr>
                  <a:t>Conjunto: es una colección desordenada, no indexada y no modificable, pero podemos agregar nuevos elementos al conjunto. No se permiten miembros duplicados</a:t>
                </a:r>
              </a:p>
            </p:txBody>
          </p:sp>
        </p:grpSp>
        <p:sp>
          <p:nvSpPr>
            <p:cNvPr id="22" name="21 Rectángulo"/>
            <p:cNvSpPr/>
            <p:nvPr/>
          </p:nvSpPr>
          <p:spPr>
            <a:xfrm>
              <a:off x="3488867" y="2184271"/>
              <a:ext cx="648621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Lista: es una colección ordenada y cambiable (modificable). Permite miembros duplicados</a:t>
              </a:r>
            </a:p>
          </p:txBody>
        </p:sp>
        <p:sp>
          <p:nvSpPr>
            <p:cNvPr id="25" name="24 Rectángulo"/>
            <p:cNvSpPr/>
            <p:nvPr/>
          </p:nvSpPr>
          <p:spPr>
            <a:xfrm>
              <a:off x="3520686" y="3140539"/>
              <a:ext cx="740187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buClr>
                  <a:schemeClr val="dk1"/>
                </a:buClr>
                <a:buSzPct val="100000"/>
              </a:pPr>
              <a:r>
                <a:rPr lang="es-ES" sz="2000" dirty="0" smtClean="0">
                  <a:solidFill>
                    <a:schemeClr val="bg1"/>
                  </a:solidFill>
                  <a:latin typeface="Nunito Black" charset="0"/>
                </a:rPr>
                <a:t>Diccionario: es una colección desordenada, cambiable (modificable) e indexada. No hay miembros duplicados</a:t>
              </a:r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706" y="4492367"/>
            <a:ext cx="1092741" cy="186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9 Grupo"/>
          <p:cNvGrpSpPr/>
          <p:nvPr/>
        </p:nvGrpSpPr>
        <p:grpSpPr>
          <a:xfrm>
            <a:off x="0" y="535022"/>
            <a:ext cx="7733489" cy="5515584"/>
            <a:chOff x="1352145" y="116733"/>
            <a:chExt cx="10447507" cy="6108970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2145" y="116733"/>
              <a:ext cx="10447507" cy="6108970"/>
            </a:xfrm>
            <a:prstGeom prst="rect">
              <a:avLst/>
            </a:prstGeom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09750" y="428421"/>
              <a:ext cx="7983672" cy="462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15647" y="2517541"/>
            <a:ext cx="5476354" cy="20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304;p22"/>
          <p:cNvSpPr txBox="1">
            <a:spLocks noGrp="1"/>
          </p:cNvSpPr>
          <p:nvPr>
            <p:ph type="title"/>
          </p:nvPr>
        </p:nvSpPr>
        <p:spPr>
          <a:xfrm>
            <a:off x="8281101" y="750842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Listas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8 Grupo"/>
          <p:cNvGrpSpPr/>
          <p:nvPr/>
        </p:nvGrpSpPr>
        <p:grpSpPr>
          <a:xfrm>
            <a:off x="-614875" y="0"/>
            <a:ext cx="9124541" cy="6293789"/>
            <a:chOff x="86661" y="712382"/>
            <a:chExt cx="11352179" cy="5515584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61" y="712382"/>
              <a:ext cx="11352179" cy="5515584"/>
            </a:xfrm>
            <a:prstGeom prst="rect">
              <a:avLst/>
            </a:prstGeom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8880" y="993268"/>
              <a:ext cx="8690834" cy="4179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07234" y="627322"/>
            <a:ext cx="3809226" cy="513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Google Shape;304;p22"/>
          <p:cNvSpPr txBox="1">
            <a:spLocks noGrp="1"/>
          </p:cNvSpPr>
          <p:nvPr>
            <p:ph type="title"/>
          </p:nvPr>
        </p:nvSpPr>
        <p:spPr>
          <a:xfrm>
            <a:off x="8663873" y="-287091"/>
            <a:ext cx="25853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Diccionarios</a:t>
            </a:r>
            <a:endParaRPr lang="es-US" sz="2400" b="1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4;p22"/>
          <p:cNvSpPr txBox="1">
            <a:spLocks noGrp="1"/>
          </p:cNvSpPr>
          <p:nvPr>
            <p:ph type="title"/>
          </p:nvPr>
        </p:nvSpPr>
        <p:spPr>
          <a:xfrm>
            <a:off x="8600078" y="170109"/>
            <a:ext cx="25853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Tuplas</a:t>
            </a:r>
            <a:endParaRPr lang="es-US" sz="2400" b="1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-552893" y="0"/>
            <a:ext cx="9124541" cy="6293789"/>
            <a:chOff x="-614875" y="0"/>
            <a:chExt cx="9124541" cy="6293789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14875" y="0"/>
              <a:ext cx="9124541" cy="6293789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2455" y="304187"/>
              <a:ext cx="6998438" cy="4774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46910" y="1967024"/>
            <a:ext cx="5872904" cy="2945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4;p22"/>
          <p:cNvSpPr txBox="1">
            <a:spLocks noGrp="1"/>
          </p:cNvSpPr>
          <p:nvPr>
            <p:ph type="title"/>
          </p:nvPr>
        </p:nvSpPr>
        <p:spPr>
          <a:xfrm>
            <a:off x="8600078" y="170109"/>
            <a:ext cx="25853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Conjuntos(Sets)</a:t>
            </a:r>
            <a:endParaRPr lang="es-US" sz="2400" b="1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-552893" y="0"/>
            <a:ext cx="9124541" cy="6293789"/>
            <a:chOff x="-552893" y="0"/>
            <a:chExt cx="9124541" cy="6293789"/>
          </a:xfrm>
        </p:grpSpPr>
        <p:pic>
          <p:nvPicPr>
            <p:cNvPr id="14" name="13 Imagen" descr="pngeg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52893" y="0"/>
              <a:ext cx="9124541" cy="6293789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0362" y="335702"/>
              <a:ext cx="6964326" cy="4725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 l="35846"/>
          <a:stretch>
            <a:fillRect/>
          </a:stretch>
        </p:blipFill>
        <p:spPr bwMode="auto">
          <a:xfrm>
            <a:off x="7761767" y="1918401"/>
            <a:ext cx="443023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2688" y="3833149"/>
            <a:ext cx="1092741" cy="1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ctrTitle"/>
          </p:nvPr>
        </p:nvSpPr>
        <p:spPr>
          <a:xfrm>
            <a:off x="301557" y="2148896"/>
            <a:ext cx="584632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buSzPts val="4400"/>
            </a:pPr>
            <a:r>
              <a:rPr lang="es-US" sz="4000" b="1" dirty="0">
                <a:latin typeface="Nunito"/>
                <a:ea typeface="Nunito"/>
                <a:cs typeface="Nunito"/>
                <a:sym typeface="Arial"/>
              </a:rPr>
              <a:t>NUESTRO </a:t>
            </a:r>
            <a:r>
              <a:rPr lang="es-US" sz="4000" b="1" dirty="0" smtClean="0">
                <a:latin typeface="Nunito"/>
                <a:ea typeface="Nunito"/>
                <a:cs typeface="Nunito"/>
                <a:sym typeface="Arial"/>
              </a:rPr>
              <a:t>PROGRESO</a:t>
            </a:r>
            <a:endParaRPr lang="es-US" sz="4000" b="1" dirty="0">
              <a:latin typeface="Nunito"/>
              <a:ea typeface="Nunito"/>
              <a:cs typeface="Nunito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225" y="2232234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2170" y="2227634"/>
            <a:ext cx="1906621" cy="172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614750" y="3370859"/>
            <a:ext cx="13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8710469" y="3983702"/>
            <a:ext cx="230124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US" sz="2800" b="0" i="0" u="none" strike="noStrike" cap="none" dirty="0">
                <a:solidFill>
                  <a:schemeClr val="dk1"/>
                </a:solidFill>
                <a:latin typeface="Nunito Black" charset="0"/>
                <a:sym typeface="Arial"/>
              </a:rPr>
              <a:t>BACK END</a:t>
            </a:r>
            <a:endParaRPr sz="2800" b="0" i="0" u="none" strike="noStrike" cap="none">
              <a:solidFill>
                <a:srgbClr val="000000"/>
              </a:solidFill>
              <a:latin typeface="Nunito Black" charset="0"/>
              <a:sym typeface="Arial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8663" y="2993059"/>
            <a:ext cx="510200" cy="5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13 Grupo"/>
          <p:cNvGrpSpPr/>
          <p:nvPr/>
        </p:nvGrpSpPr>
        <p:grpSpPr>
          <a:xfrm>
            <a:off x="2482669" y="0"/>
            <a:ext cx="9447062" cy="6507126"/>
            <a:chOff x="1270557" y="0"/>
            <a:chExt cx="9447062" cy="6507126"/>
          </a:xfrm>
        </p:grpSpPr>
        <p:pic>
          <p:nvPicPr>
            <p:cNvPr id="11" name="10 Imagen" descr="pngeg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557" y="0"/>
              <a:ext cx="9447062" cy="6507126"/>
            </a:xfrm>
            <a:prstGeom prst="rect">
              <a:avLst/>
            </a:prstGeom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52158" y="318977"/>
              <a:ext cx="7312837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6" name="Picture 2" descr="Estadio Nacional: Cómo Llegar, Entradas, Mapas, Teléfon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935" y="5059036"/>
            <a:ext cx="2554137" cy="1542755"/>
          </a:xfrm>
          <a:prstGeom prst="rect">
            <a:avLst/>
          </a:prstGeom>
          <a:noFill/>
        </p:spPr>
      </p:pic>
      <p:pic>
        <p:nvPicPr>
          <p:cNvPr id="15" name="Google Shape;20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04706" y="4492367"/>
            <a:ext cx="1092741" cy="18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9 Rectángulo"/>
          <p:cNvSpPr/>
          <p:nvPr/>
        </p:nvSpPr>
        <p:spPr>
          <a:xfrm>
            <a:off x="187842" y="670996"/>
            <a:ext cx="308698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800" dirty="0" smtClean="0"/>
              <a:t>Para </a:t>
            </a:r>
            <a:r>
              <a:rPr lang="es-ES" sz="1800" dirty="0" smtClean="0"/>
              <a:t>Ingresar a ver el partido entre Perú y Ecuador</a:t>
            </a:r>
          </a:p>
          <a:p>
            <a:pPr algn="just"/>
            <a:r>
              <a:rPr lang="es-ES" sz="1800" dirty="0" smtClean="0"/>
              <a:t>S</a:t>
            </a:r>
            <a:r>
              <a:rPr lang="es-ES" sz="1800" dirty="0" smtClean="0"/>
              <a:t>e </a:t>
            </a:r>
            <a:r>
              <a:rPr lang="es-ES" sz="1800" dirty="0" smtClean="0"/>
              <a:t>tiene que cumplir los siguientes </a:t>
            </a:r>
            <a:r>
              <a:rPr lang="es-ES" sz="1800" dirty="0" smtClean="0"/>
              <a:t>requisitos :</a:t>
            </a:r>
            <a:endParaRPr lang="es-ES" sz="1800" dirty="0" smtClean="0"/>
          </a:p>
          <a:p>
            <a:pPr algn="just">
              <a:buFont typeface="Arial" pitchFamily="34" charset="0"/>
              <a:buChar char="•"/>
            </a:pPr>
            <a:r>
              <a:rPr lang="es-ES" sz="1800" dirty="0" smtClean="0"/>
              <a:t>Q</a:t>
            </a:r>
            <a:r>
              <a:rPr lang="es-ES" sz="1800" dirty="0" smtClean="0"/>
              <a:t>ue </a:t>
            </a:r>
            <a:r>
              <a:rPr lang="es-ES" sz="1800" dirty="0" smtClean="0"/>
              <a:t>el hincha sea mayor de edad</a:t>
            </a:r>
          </a:p>
          <a:p>
            <a:pPr algn="just">
              <a:buFont typeface="Arial" pitchFamily="34" charset="0"/>
              <a:buChar char="•"/>
            </a:pPr>
            <a:r>
              <a:rPr lang="es-ES" sz="1800" dirty="0" smtClean="0"/>
              <a:t>Q</a:t>
            </a:r>
            <a:r>
              <a:rPr lang="es-ES" sz="1800" dirty="0" smtClean="0"/>
              <a:t>ue </a:t>
            </a:r>
            <a:r>
              <a:rPr lang="es-ES" sz="1800" dirty="0" smtClean="0"/>
              <a:t>tenga las 3 dosis de vacuna</a:t>
            </a:r>
          </a:p>
          <a:p>
            <a:pPr algn="just">
              <a:buFont typeface="Arial" pitchFamily="34" charset="0"/>
              <a:buChar char="•"/>
            </a:pPr>
            <a:r>
              <a:rPr lang="es-ES" sz="1800" dirty="0" smtClean="0"/>
              <a:t>S</a:t>
            </a:r>
            <a:r>
              <a:rPr lang="es-ES" sz="1800" dirty="0" smtClean="0"/>
              <a:t>i </a:t>
            </a:r>
            <a:r>
              <a:rPr lang="es-ES" sz="1800" dirty="0" smtClean="0"/>
              <a:t>cumple con esas condiciones se le asignara un asiento</a:t>
            </a:r>
          </a:p>
          <a:p>
            <a:pPr algn="just">
              <a:buFont typeface="Arial" pitchFamily="34" charset="0"/>
              <a:buChar char="•"/>
            </a:pPr>
            <a:r>
              <a:rPr lang="es-ES" sz="1800" dirty="0" smtClean="0"/>
              <a:t>A</a:t>
            </a:r>
            <a:r>
              <a:rPr lang="es-ES" sz="1800" dirty="0" smtClean="0"/>
              <a:t>l </a:t>
            </a:r>
            <a:r>
              <a:rPr lang="es-ES" sz="1800" dirty="0" smtClean="0"/>
              <a:t>final mostrar los </a:t>
            </a:r>
            <a:r>
              <a:rPr lang="es-ES" sz="1800" dirty="0" smtClean="0"/>
              <a:t>números </a:t>
            </a:r>
            <a:r>
              <a:rPr lang="es-ES" sz="1800" dirty="0" smtClean="0"/>
              <a:t>de asientos y </a:t>
            </a:r>
            <a:r>
              <a:rPr lang="es-ES" sz="1800" dirty="0" smtClean="0"/>
              <a:t>personas que </a:t>
            </a:r>
            <a:r>
              <a:rPr lang="es-ES" sz="1800" dirty="0" smtClean="0"/>
              <a:t>lo ocupan</a:t>
            </a:r>
            <a:endParaRPr lang="es-E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9 Grupo"/>
          <p:cNvGrpSpPr/>
          <p:nvPr/>
        </p:nvGrpSpPr>
        <p:grpSpPr>
          <a:xfrm>
            <a:off x="278710" y="1"/>
            <a:ext cx="4846184" cy="5975498"/>
            <a:chOff x="278710" y="1"/>
            <a:chExt cx="4846184" cy="5975498"/>
          </a:xfrm>
        </p:grpSpPr>
        <p:pic>
          <p:nvPicPr>
            <p:cNvPr id="7" name="6 Imagen" descr="pngegg (15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10" y="1"/>
              <a:ext cx="4846184" cy="5975498"/>
            </a:xfrm>
            <a:prstGeom prst="rect">
              <a:avLst/>
            </a:prstGeom>
          </p:spPr>
        </p:pic>
        <p:sp>
          <p:nvSpPr>
            <p:cNvPr id="8" name="7 Rectángulo"/>
            <p:cNvSpPr/>
            <p:nvPr/>
          </p:nvSpPr>
          <p:spPr>
            <a:xfrm>
              <a:off x="889590" y="1354270"/>
              <a:ext cx="3459126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2000" dirty="0" smtClean="0">
                  <a:solidFill>
                    <a:schemeClr val="tx1"/>
                  </a:solidFill>
                  <a:latin typeface="Nunito Black" charset="0"/>
                </a:rPr>
                <a:t>Es un conjunto de sentencias que pueden ser invocadas varias veces durante la ejecución de un programa.</a:t>
              </a:r>
            </a:p>
            <a:p>
              <a:r>
                <a:rPr lang="es-ES" sz="2000" dirty="0" smtClean="0">
                  <a:solidFill>
                    <a:schemeClr val="tx1"/>
                  </a:solidFill>
                  <a:latin typeface="Nunito Black" charset="0"/>
                </a:rPr>
                <a:t>Las ventajas del uso de las funciones son: 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s-ES" sz="2000" dirty="0" smtClean="0">
                  <a:solidFill>
                    <a:schemeClr val="tx1"/>
                  </a:solidFill>
                  <a:latin typeface="Nunito Black" charset="0"/>
                </a:rPr>
                <a:t>Minimización de código.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s-ES" sz="2000" dirty="0" smtClean="0">
                  <a:solidFill>
                    <a:schemeClr val="tx1"/>
                  </a:solidFill>
                  <a:latin typeface="Nunito Black" charset="0"/>
                </a:rPr>
                <a:t>Aumento de legibilidad.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s-ES" sz="2000" dirty="0" smtClean="0">
                  <a:solidFill>
                    <a:schemeClr val="tx1"/>
                  </a:solidFill>
                  <a:latin typeface="Nunito Black" charset="0"/>
                </a:rPr>
                <a:t>Fomenta la reutilización de código.</a:t>
              </a:r>
              <a:endParaRPr lang="es-ES" sz="2000" dirty="0">
                <a:solidFill>
                  <a:schemeClr val="tx1"/>
                </a:solidFill>
                <a:latin typeface="Nunito Black" charset="0"/>
              </a:endParaRPr>
            </a:p>
          </p:txBody>
        </p:sp>
      </p:grpSp>
      <p:sp>
        <p:nvSpPr>
          <p:cNvPr id="9" name="8 CuadroTexto"/>
          <p:cNvSpPr txBox="1"/>
          <p:nvPr/>
        </p:nvSpPr>
        <p:spPr>
          <a:xfrm>
            <a:off x="723014" y="744280"/>
            <a:ext cx="385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3200" dirty="0" smtClean="0">
                <a:latin typeface="Nunito Black" charset="0"/>
              </a:rPr>
              <a:t>Funciones</a:t>
            </a:r>
            <a:endParaRPr lang="es-ES" sz="3200" dirty="0">
              <a:latin typeface="Nunito Black" charset="0"/>
            </a:endParaRPr>
          </a:p>
        </p:txBody>
      </p:sp>
      <p:grpSp>
        <p:nvGrpSpPr>
          <p:cNvPr id="15" name="14 Grupo"/>
          <p:cNvGrpSpPr/>
          <p:nvPr/>
        </p:nvGrpSpPr>
        <p:grpSpPr>
          <a:xfrm>
            <a:off x="5025656" y="785000"/>
            <a:ext cx="7166344" cy="4712032"/>
            <a:chOff x="5025656" y="785000"/>
            <a:chExt cx="7166344" cy="4712032"/>
          </a:xfrm>
        </p:grpSpPr>
        <p:pic>
          <p:nvPicPr>
            <p:cNvPr id="12" name="11 Imagen" descr="pngeg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5656" y="785000"/>
              <a:ext cx="7166344" cy="4712032"/>
            </a:xfrm>
            <a:prstGeom prst="rect">
              <a:avLst/>
            </a:prstGeom>
          </p:spPr>
        </p:pic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837274" y="989825"/>
              <a:ext cx="5571461" cy="3603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99259" y="4811571"/>
            <a:ext cx="1092741" cy="1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12 Grupo"/>
          <p:cNvGrpSpPr/>
          <p:nvPr/>
        </p:nvGrpSpPr>
        <p:grpSpPr>
          <a:xfrm>
            <a:off x="2378147" y="274637"/>
            <a:ext cx="9243237" cy="5987939"/>
            <a:chOff x="1197934" y="210841"/>
            <a:chExt cx="9243237" cy="5987939"/>
          </a:xfrm>
        </p:grpSpPr>
        <p:pic>
          <p:nvPicPr>
            <p:cNvPr id="12" name="11 Imagen" descr="pngeg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7934" y="210841"/>
              <a:ext cx="9243237" cy="5987939"/>
            </a:xfrm>
            <a:prstGeom prst="rect">
              <a:avLst/>
            </a:prstGeom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01396" y="519335"/>
              <a:ext cx="7076520" cy="4499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Google Shape;20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9259" y="4811571"/>
            <a:ext cx="1092741" cy="18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4;p22"/>
          <p:cNvSpPr txBox="1">
            <a:spLocks noGrp="1"/>
          </p:cNvSpPr>
          <p:nvPr>
            <p:ph type="title"/>
          </p:nvPr>
        </p:nvSpPr>
        <p:spPr>
          <a:xfrm>
            <a:off x="0" y="2250033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Excepciones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" name="14 Imagen" descr="pngegg (7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37" y="4357991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492675" y="2163575"/>
            <a:ext cx="4710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2773050" y="2298600"/>
            <a:ext cx="641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8200" dirty="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Clase </a:t>
            </a:r>
            <a:r>
              <a:rPr lang="es-US" sz="8200" dirty="0" smtClean="0">
                <a:solidFill>
                  <a:srgbClr val="47FC97"/>
                </a:solidFill>
                <a:latin typeface="Nunito Black"/>
                <a:ea typeface="Nunito Black"/>
                <a:cs typeface="Nunito Black"/>
                <a:sym typeface="Nunito Black"/>
              </a:rPr>
              <a:t>03</a:t>
            </a:r>
            <a:endParaRPr sz="8200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755928" y="3586917"/>
            <a:ext cx="6913366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3600" b="1" dirty="0" smtClean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Entornos Virtuales , </a:t>
            </a:r>
            <a:r>
              <a:rPr lang="es-US" sz="3600" b="1" dirty="0" smtClean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paquetes</a:t>
            </a: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pngegg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1" y="0"/>
            <a:ext cx="8035047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>
                <a:latin typeface="Nunito Black" charset="0"/>
              </a:rPr>
              <a:t>Que es un Entorno Virtual?</a:t>
            </a:r>
            <a:endParaRPr lang="es-ES" dirty="0">
              <a:latin typeface="Nunito Black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35676" y="1415376"/>
            <a:ext cx="7001492" cy="4771416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Nunito" charset="0"/>
              </a:rPr>
              <a:t>Un </a:t>
            </a:r>
            <a:r>
              <a:rPr lang="es-ES" b="1" dirty="0" smtClean="0">
                <a:latin typeface="Nunito" charset="0"/>
              </a:rPr>
              <a:t>entorno virtual</a:t>
            </a:r>
            <a:r>
              <a:rPr lang="es-ES" dirty="0" smtClean="0">
                <a:latin typeface="Nunito" charset="0"/>
              </a:rPr>
              <a:t> es un espacio donde podemos instalar paquetes específicos para un proyecto. Es decir, permite tener para un proyecto determinado un conjunto de paquetes/librerías aislados de la instalación principal de </a:t>
            </a:r>
            <a:r>
              <a:rPr lang="es-ES" b="1" dirty="0" smtClean="0">
                <a:latin typeface="Nunito" charset="0"/>
              </a:rPr>
              <a:t>Python</a:t>
            </a:r>
            <a:r>
              <a:rPr lang="es-ES" dirty="0" smtClean="0">
                <a:latin typeface="Nunito" charset="0"/>
              </a:rPr>
              <a:t> en nuestro sistema</a:t>
            </a:r>
            <a:endParaRPr lang="es-ES" dirty="0">
              <a:latin typeface="Nunito" charset="0"/>
            </a:endParaRPr>
          </a:p>
        </p:txBody>
      </p:sp>
      <p:pic>
        <p:nvPicPr>
          <p:cNvPr id="4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949" y="4117797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7" y="4357991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949" y="4117797"/>
            <a:ext cx="1582275" cy="251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11 Grupo"/>
          <p:cNvGrpSpPr/>
          <p:nvPr/>
        </p:nvGrpSpPr>
        <p:grpSpPr>
          <a:xfrm>
            <a:off x="1552354" y="287080"/>
            <a:ext cx="9569300" cy="6145618"/>
            <a:chOff x="1073889" y="223285"/>
            <a:chExt cx="9569300" cy="6145618"/>
          </a:xfrm>
        </p:grpSpPr>
        <p:pic>
          <p:nvPicPr>
            <p:cNvPr id="8" name="7 Imagen" descr="pngeg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3889" y="223285"/>
              <a:ext cx="9569300" cy="6145618"/>
            </a:xfrm>
            <a:prstGeom prst="rect">
              <a:avLst/>
            </a:prstGeom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00941" y="556938"/>
              <a:ext cx="7293934" cy="4663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Google Shape;304;p22"/>
          <p:cNvSpPr txBox="1">
            <a:spLocks noGrp="1"/>
          </p:cNvSpPr>
          <p:nvPr>
            <p:ph type="title"/>
          </p:nvPr>
        </p:nvSpPr>
        <p:spPr>
          <a:xfrm>
            <a:off x="-202019" y="2271298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Creando el </a:t>
            </a:r>
            <a:b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</a:b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Entorno Virtual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pngegg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1" y="0"/>
            <a:ext cx="8035047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>
                <a:latin typeface="Nunito Black" charset="0"/>
              </a:rPr>
              <a:t>Que es un </a:t>
            </a:r>
            <a:r>
              <a:rPr lang="es-US" dirty="0" smtClean="0">
                <a:latin typeface="Nunito Black" charset="0"/>
              </a:rPr>
              <a:t>Paquete?</a:t>
            </a:r>
            <a:endParaRPr lang="es-ES" dirty="0">
              <a:latin typeface="Nunito Black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344294" y="1149562"/>
            <a:ext cx="7607784" cy="4771416"/>
          </a:xfrm>
        </p:spPr>
        <p:txBody>
          <a:bodyPr>
            <a:normAutofit/>
          </a:bodyPr>
          <a:lstStyle/>
          <a:p>
            <a:r>
              <a:rPr lang="es-ES" dirty="0" smtClean="0">
                <a:latin typeface="Nunito" charset="0"/>
              </a:rPr>
              <a:t>Un </a:t>
            </a:r>
            <a:r>
              <a:rPr lang="es-ES" b="1" dirty="0" smtClean="0">
                <a:latin typeface="Nunito" charset="0"/>
              </a:rPr>
              <a:t>paquete</a:t>
            </a:r>
            <a:r>
              <a:rPr lang="es-ES" dirty="0" smtClean="0">
                <a:latin typeface="Nunito" charset="0"/>
              </a:rPr>
              <a:t> no es más </a:t>
            </a:r>
            <a:r>
              <a:rPr lang="es-ES" b="1" dirty="0" smtClean="0">
                <a:latin typeface="Nunito" charset="0"/>
              </a:rPr>
              <a:t>que</a:t>
            </a:r>
            <a:r>
              <a:rPr lang="es-ES" dirty="0" smtClean="0">
                <a:latin typeface="Nunito" charset="0"/>
              </a:rPr>
              <a:t> un folder/carpeta donde </a:t>
            </a:r>
            <a:r>
              <a:rPr lang="es-ES" dirty="0" smtClean="0">
                <a:latin typeface="Nunito" charset="0"/>
              </a:rPr>
              <a:t>se almacena</a:t>
            </a:r>
            <a:r>
              <a:rPr lang="es-ES" dirty="0" smtClean="0">
                <a:latin typeface="Nunito" charset="0"/>
              </a:rPr>
              <a:t> </a:t>
            </a:r>
            <a:endParaRPr lang="es-ES" dirty="0" smtClean="0">
              <a:latin typeface="Nunito" charset="0"/>
            </a:endParaRPr>
          </a:p>
          <a:p>
            <a:pPr>
              <a:buNone/>
            </a:pPr>
            <a:r>
              <a:rPr lang="es-ES" b="1" dirty="0" smtClean="0">
                <a:latin typeface="Nunito" charset="0"/>
              </a:rPr>
              <a:t> </a:t>
            </a:r>
            <a:r>
              <a:rPr lang="es-ES" b="1" dirty="0" smtClean="0">
                <a:latin typeface="Nunito" charset="0"/>
              </a:rPr>
              <a:t>   módulos</a:t>
            </a:r>
            <a:r>
              <a:rPr lang="es-ES" dirty="0" smtClean="0">
                <a:latin typeface="Nunito" charset="0"/>
              </a:rPr>
              <a:t>. Al igual</a:t>
            </a:r>
            <a:r>
              <a:rPr lang="es-ES" dirty="0" smtClean="0">
                <a:latin typeface="Nunito" charset="0"/>
              </a:rPr>
              <a:t> </a:t>
            </a:r>
            <a:r>
              <a:rPr lang="es-ES" b="1" dirty="0" smtClean="0">
                <a:latin typeface="Nunito" charset="0"/>
              </a:rPr>
              <a:t>que</a:t>
            </a:r>
            <a:r>
              <a:rPr lang="es-ES" dirty="0" smtClean="0">
                <a:latin typeface="Nunito" charset="0"/>
              </a:rPr>
              <a:t> los </a:t>
            </a:r>
            <a:r>
              <a:rPr lang="es-ES" b="1" dirty="0" smtClean="0">
                <a:latin typeface="Nunito" charset="0"/>
              </a:rPr>
              <a:t>módulos</a:t>
            </a:r>
            <a:r>
              <a:rPr lang="es-ES" dirty="0" smtClean="0">
                <a:latin typeface="Nunito" charset="0"/>
              </a:rPr>
              <a:t>, los </a:t>
            </a:r>
            <a:r>
              <a:rPr lang="es-ES" b="1" dirty="0" smtClean="0">
                <a:latin typeface="Nunito" charset="0"/>
              </a:rPr>
              <a:t>paquete</a:t>
            </a:r>
            <a:r>
              <a:rPr lang="es-ES" dirty="0" smtClean="0">
                <a:latin typeface="Nunito" charset="0"/>
              </a:rPr>
              <a:t> tiene la finalidad de agrupar </a:t>
            </a:r>
            <a:r>
              <a:rPr lang="es-ES" dirty="0" smtClean="0">
                <a:latin typeface="Nunito" charset="0"/>
              </a:rPr>
              <a:t>código</a:t>
            </a:r>
          </a:p>
          <a:p>
            <a:r>
              <a:rPr lang="es-ES" dirty="0" smtClean="0">
                <a:latin typeface="Nunito" charset="0"/>
              </a:rPr>
              <a:t>PIP significa programa de instalación preferido. Usamos </a:t>
            </a:r>
            <a:r>
              <a:rPr lang="es-ES" i="1" dirty="0" err="1" smtClean="0">
                <a:latin typeface="Nunito" charset="0"/>
              </a:rPr>
              <a:t>pip</a:t>
            </a:r>
            <a:r>
              <a:rPr lang="es-ES" dirty="0" smtClean="0">
                <a:latin typeface="Nunito" charset="0"/>
              </a:rPr>
              <a:t> para instalar diferentes paquetes de Python</a:t>
            </a:r>
            <a:endParaRPr lang="es-ES" dirty="0">
              <a:latin typeface="Nunito" charset="0"/>
            </a:endParaRPr>
          </a:p>
        </p:txBody>
      </p:sp>
      <p:pic>
        <p:nvPicPr>
          <p:cNvPr id="4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949" y="4117797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7" y="4357991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3051544" y="265814"/>
            <a:ext cx="9140456" cy="6028661"/>
            <a:chOff x="1758628" y="265815"/>
            <a:chExt cx="9139745" cy="5869748"/>
          </a:xfrm>
        </p:grpSpPr>
        <p:pic>
          <p:nvPicPr>
            <p:cNvPr id="5" name="4 Imagen" descr="pngeg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8628" y="265815"/>
              <a:ext cx="9139745" cy="5869748"/>
            </a:xfrm>
            <a:prstGeom prst="rect">
              <a:avLst/>
            </a:prstGeom>
          </p:spPr>
        </p:pic>
        <p:pic>
          <p:nvPicPr>
            <p:cNvPr id="1026" name="Picture 2" descr="https://decodigo.com/wp-content/uploads/2019/03/librerias_mas_usadas_python_0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64038" y="606056"/>
              <a:ext cx="7056369" cy="4316818"/>
            </a:xfrm>
            <a:prstGeom prst="rect">
              <a:avLst/>
            </a:prstGeom>
            <a:noFill/>
          </p:spPr>
        </p:pic>
      </p:grpSp>
      <p:pic>
        <p:nvPicPr>
          <p:cNvPr id="8" name="Google Shape;28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4;p22"/>
          <p:cNvSpPr txBox="1">
            <a:spLocks noGrp="1"/>
          </p:cNvSpPr>
          <p:nvPr>
            <p:ph type="title"/>
          </p:nvPr>
        </p:nvSpPr>
        <p:spPr>
          <a:xfrm>
            <a:off x="255181" y="1707773"/>
            <a:ext cx="30382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Paquetes Mas utilizados en PYTHON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" name="9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11" y="4028382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8 Grupo"/>
          <p:cNvGrpSpPr/>
          <p:nvPr/>
        </p:nvGrpSpPr>
        <p:grpSpPr>
          <a:xfrm>
            <a:off x="3009014" y="287080"/>
            <a:ext cx="9569300" cy="6145618"/>
            <a:chOff x="3009014" y="287080"/>
            <a:chExt cx="9569300" cy="6145618"/>
          </a:xfrm>
        </p:grpSpPr>
        <p:pic>
          <p:nvPicPr>
            <p:cNvPr id="8" name="7 Imagen" descr="pngeg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9014" y="287080"/>
              <a:ext cx="9569300" cy="6145618"/>
            </a:xfrm>
            <a:prstGeom prst="rect">
              <a:avLst/>
            </a:prstGeom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9913" y="577037"/>
              <a:ext cx="7323250" cy="4707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Google Shape;304;p22"/>
          <p:cNvSpPr txBox="1">
            <a:spLocks noGrp="1"/>
          </p:cNvSpPr>
          <p:nvPr>
            <p:ph type="title"/>
          </p:nvPr>
        </p:nvSpPr>
        <p:spPr>
          <a:xfrm>
            <a:off x="446567" y="1063256"/>
            <a:ext cx="3038273" cy="219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Uso del Paquete</a:t>
            </a:r>
            <a:b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</a:br>
            <a:r>
              <a:rPr lang="es-US" sz="2400" b="1" dirty="0" err="1" smtClean="0">
                <a:latin typeface="Nunito"/>
                <a:ea typeface="Nunito"/>
                <a:cs typeface="Nunito"/>
                <a:sym typeface="Nunito"/>
              </a:rPr>
              <a:t>gTTS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532" y="2827375"/>
            <a:ext cx="3742326" cy="142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04;p22"/>
          <p:cNvSpPr txBox="1">
            <a:spLocks noGrp="1"/>
          </p:cNvSpPr>
          <p:nvPr>
            <p:ph type="title"/>
          </p:nvPr>
        </p:nvSpPr>
        <p:spPr>
          <a:xfrm>
            <a:off x="1222744" y="1594884"/>
            <a:ext cx="3038273" cy="219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s-US" sz="2400" b="1" dirty="0" smtClean="0">
                <a:latin typeface="Nunito"/>
                <a:ea typeface="Nunito"/>
                <a:cs typeface="Nunito"/>
                <a:sym typeface="Nunito"/>
              </a:rPr>
              <a:t>Librerías del Núcleo de Python</a:t>
            </a:r>
            <a:endParaRPr lang="es-US" sz="2400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5752214" y="0"/>
            <a:ext cx="5815418" cy="5975498"/>
            <a:chOff x="4529469" y="0"/>
            <a:chExt cx="6464005" cy="6464005"/>
          </a:xfrm>
        </p:grpSpPr>
        <p:pic>
          <p:nvPicPr>
            <p:cNvPr id="9" name="8 Imagen" descr="pngegg (26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9469" y="0"/>
              <a:ext cx="6464005" cy="6464005"/>
            </a:xfrm>
            <a:prstGeom prst="rect">
              <a:avLst/>
            </a:prstGeom>
          </p:spPr>
        </p:pic>
        <p:sp>
          <p:nvSpPr>
            <p:cNvPr id="12" name="Google Shape;304;p22"/>
            <p:cNvSpPr txBox="1">
              <a:spLocks/>
            </p:cNvSpPr>
            <p:nvPr/>
          </p:nvSpPr>
          <p:spPr>
            <a:xfrm>
              <a:off x="6106634" y="375683"/>
              <a:ext cx="4632250" cy="857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4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</a:t>
              </a:r>
              <a:r>
                <a:rPr kumimoji="0" lang="es-US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Nunito"/>
                  <a:ea typeface="Nunito"/>
                  <a:cs typeface="Nunito"/>
                  <a:sym typeface="Nunito"/>
                </a:rPr>
                <a:t>ath</a:t>
              </a:r>
              <a:endParaRPr kumimoji="0" lang="es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Me Permite Trabajar con funciones Matemáticas</a:t>
              </a:r>
              <a:endParaRPr kumimoji="0" lang="es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304;p22"/>
            <p:cNvSpPr txBox="1">
              <a:spLocks/>
            </p:cNvSpPr>
            <p:nvPr/>
          </p:nvSpPr>
          <p:spPr>
            <a:xfrm>
              <a:off x="5259574" y="1570073"/>
              <a:ext cx="4632250" cy="857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400" b="1" dirty="0" err="1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es-US" sz="2400" b="1" dirty="0" err="1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andom</a:t>
              </a:r>
              <a:endParaRPr kumimoji="0" lang="es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Me Permite Generar números aleatorios</a:t>
              </a:r>
              <a:endParaRPr kumimoji="0" lang="es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304;p22"/>
            <p:cNvSpPr txBox="1">
              <a:spLocks/>
            </p:cNvSpPr>
            <p:nvPr/>
          </p:nvSpPr>
          <p:spPr>
            <a:xfrm>
              <a:off x="6028663" y="2796361"/>
              <a:ext cx="4632250" cy="857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0000"/>
                </a:buClr>
                <a:buSzPct val="100000"/>
              </a:pPr>
              <a:r>
                <a:rPr lang="es-E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statistics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Me Permite Trabajar con funciones estadisticas</a:t>
              </a:r>
              <a:endParaRPr kumimoji="0" lang="es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304;p22"/>
            <p:cNvSpPr txBox="1">
              <a:spLocks/>
            </p:cNvSpPr>
            <p:nvPr/>
          </p:nvSpPr>
          <p:spPr>
            <a:xfrm>
              <a:off x="5436784" y="4012017"/>
              <a:ext cx="4632250" cy="857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0000"/>
                </a:buClr>
                <a:buSzPct val="100000"/>
              </a:pPr>
              <a:r>
                <a:rPr lang="es-E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datetime</a:t>
              </a:r>
              <a:endParaRPr lang="es-ES" sz="2000" b="1" dirty="0" smtClean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Me Permite Trabajar con funciones para fechas</a:t>
              </a:r>
              <a:endParaRPr kumimoji="0" lang="es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304;p22"/>
            <p:cNvSpPr txBox="1">
              <a:spLocks/>
            </p:cNvSpPr>
            <p:nvPr/>
          </p:nvSpPr>
          <p:spPr>
            <a:xfrm>
              <a:off x="6142077" y="5270203"/>
              <a:ext cx="4632250" cy="857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0000"/>
                </a:buClr>
                <a:buSzPct val="100000"/>
              </a:pPr>
              <a:r>
                <a:rPr lang="es-E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csv</a:t>
              </a:r>
              <a:endParaRPr lang="es-ES" sz="2000" b="1" dirty="0" smtClean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Calibri"/>
                <a:buNone/>
                <a:tabLst/>
                <a:defRPr/>
              </a:pPr>
              <a:r>
                <a:rPr lang="es-US" sz="2000" b="1" dirty="0" smtClean="0">
                  <a:solidFill>
                    <a:schemeClr val="tx1"/>
                  </a:solidFill>
                  <a:latin typeface="Nunito"/>
                  <a:ea typeface="Nunito"/>
                  <a:cs typeface="Nunito"/>
                  <a:sym typeface="Nunito"/>
                </a:rPr>
                <a:t>Me Permite Trabajar con archivos de formato csv</a:t>
              </a:r>
              <a:endParaRPr kumimoji="0" lang="es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8" name="17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1" y="4028382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492675" y="2163575"/>
            <a:ext cx="4710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2773050" y="2298600"/>
            <a:ext cx="641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8200" dirty="0" smtClean="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Clase </a:t>
            </a:r>
            <a:r>
              <a:rPr lang="es-US" sz="8200" dirty="0">
                <a:solidFill>
                  <a:srgbClr val="47FC97"/>
                </a:solidFill>
                <a:latin typeface="Nunito Black"/>
                <a:ea typeface="Nunito Black"/>
                <a:cs typeface="Nunito Black"/>
                <a:sym typeface="Nunito Black"/>
              </a:rPr>
              <a:t>01</a:t>
            </a:r>
            <a:endParaRPr sz="8200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3660600" y="3869019"/>
            <a:ext cx="48708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3600" b="1" dirty="0" err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Intro</a:t>
            </a:r>
            <a:r>
              <a:rPr lang="es-US" sz="3600" b="1" dirty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, </a:t>
            </a:r>
            <a:r>
              <a:rPr lang="es-US" sz="3600" b="1" dirty="0" err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setup</a:t>
            </a:r>
            <a:r>
              <a:rPr lang="es-US" sz="3600" b="1" dirty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and </a:t>
            </a:r>
            <a:r>
              <a:rPr lang="es-US" sz="3600" b="1" dirty="0" err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python</a:t>
            </a: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11 Grupo"/>
          <p:cNvGrpSpPr/>
          <p:nvPr/>
        </p:nvGrpSpPr>
        <p:grpSpPr>
          <a:xfrm>
            <a:off x="294170" y="0"/>
            <a:ext cx="11897830" cy="6145618"/>
            <a:chOff x="294170" y="0"/>
            <a:chExt cx="11897830" cy="6145618"/>
          </a:xfrm>
        </p:grpSpPr>
        <p:pic>
          <p:nvPicPr>
            <p:cNvPr id="8" name="7 Imagen" descr="pngeg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170" y="0"/>
              <a:ext cx="11897830" cy="6145618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11842" y="328939"/>
              <a:ext cx="9207796" cy="4615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492675" y="2163575"/>
            <a:ext cx="4710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2773050" y="2298600"/>
            <a:ext cx="641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8200" dirty="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Clase </a:t>
            </a:r>
            <a:r>
              <a:rPr lang="es-US" sz="8200" dirty="0" smtClean="0">
                <a:solidFill>
                  <a:srgbClr val="47FC97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sz="8200">
              <a:solidFill>
                <a:srgbClr val="47FC9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755928" y="3586917"/>
            <a:ext cx="6913366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US" sz="3600" b="1" dirty="0" smtClean="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Programación orientada a Objetos</a:t>
            </a: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pngegg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1" y="0"/>
            <a:ext cx="8035047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>
                <a:latin typeface="Nunito Black" charset="0"/>
              </a:rPr>
              <a:t>POO</a:t>
            </a:r>
            <a:endParaRPr lang="es-ES" dirty="0">
              <a:latin typeface="Nunito Black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9917" y="1128297"/>
            <a:ext cx="6772939" cy="5091750"/>
          </a:xfrm>
        </p:spPr>
        <p:txBody>
          <a:bodyPr>
            <a:normAutofit lnSpcReduction="10000"/>
          </a:bodyPr>
          <a:lstStyle/>
          <a:p>
            <a:r>
              <a:rPr lang="es-ES" sz="2800" dirty="0" smtClean="0"/>
              <a:t>El segundo paradigma que vamos a aprender una vez dominada la programación estructurada es la programación orientada a objetos. Donde aprenderemos a fusionar ambos paradigmas para trabajar con </a:t>
            </a:r>
            <a:r>
              <a:rPr lang="es-ES" sz="2800" b="1" dirty="0" smtClean="0"/>
              <a:t>clases en </a:t>
            </a:r>
            <a:r>
              <a:rPr lang="es-ES" sz="2800" b="1" dirty="0" err="1" smtClean="0"/>
              <a:t>python</a:t>
            </a:r>
            <a:r>
              <a:rPr lang="es-ES" sz="2800" dirty="0" smtClean="0"/>
              <a:t>.</a:t>
            </a:r>
          </a:p>
          <a:p>
            <a:r>
              <a:rPr lang="es-ES" sz="2800" dirty="0" smtClean="0"/>
              <a:t>Python </a:t>
            </a:r>
            <a:r>
              <a:rPr lang="es-ES" sz="2800" dirty="0" smtClean="0"/>
              <a:t>es un lenguaje de programación orientado a objetos. Todo en Python es un objeto, con sus propiedades y métodos. Un número, cadena, lista, diccionario, </a:t>
            </a:r>
            <a:r>
              <a:rPr lang="es-ES" sz="2800" dirty="0" err="1" smtClean="0"/>
              <a:t>tupla</a:t>
            </a:r>
            <a:r>
              <a:rPr lang="es-ES" sz="2800" dirty="0" smtClean="0"/>
              <a:t>, conjunto, </a:t>
            </a:r>
            <a:r>
              <a:rPr lang="es-ES" sz="2800" dirty="0" err="1" smtClean="0"/>
              <a:t>etc</a:t>
            </a:r>
            <a:endParaRPr lang="es-ES" sz="2800" dirty="0">
              <a:latin typeface="Nunito" charset="0"/>
            </a:endParaRPr>
          </a:p>
        </p:txBody>
      </p:sp>
      <p:pic>
        <p:nvPicPr>
          <p:cNvPr id="4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949" y="4117797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7" y="4357991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a imagen muestra un patrón Persona y una serie de personas reales que se crean a partir de és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1062" y="0"/>
            <a:ext cx="7292045" cy="6103090"/>
          </a:xfrm>
          <a:prstGeom prst="rect">
            <a:avLst/>
          </a:prstGeom>
          <a:noFill/>
        </p:spPr>
      </p:pic>
      <p:pic>
        <p:nvPicPr>
          <p:cNvPr id="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66" name="Picture 2" descr="Programación Orientada a Objetos"/>
          <p:cNvPicPr>
            <a:picLocks noChangeAspect="1" noChangeArrowheads="1"/>
          </p:cNvPicPr>
          <p:nvPr/>
        </p:nvPicPr>
        <p:blipFill>
          <a:blip r:embed="rId3"/>
          <a:srcRect b="11754"/>
          <a:stretch>
            <a:fillRect/>
          </a:stretch>
        </p:blipFill>
        <p:spPr bwMode="auto">
          <a:xfrm>
            <a:off x="1143620" y="0"/>
            <a:ext cx="9616529" cy="5600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14" name="AutoShape 2" descr="Atributos y métodos del objeto tarjeta de crédi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5716" name="AutoShape 4" descr="Atributos y métodos del objeto tarjeta de crédi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5718" name="AutoShape 6" descr="Atributos y métodos del objeto tarjeta de crédi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8389" y="-1"/>
            <a:ext cx="9179109" cy="575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ctrTitle"/>
          </p:nvPr>
        </p:nvSpPr>
        <p:spPr>
          <a:xfrm>
            <a:off x="-436090" y="1237814"/>
            <a:ext cx="3733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US" sz="5400" b="1" dirty="0" smtClean="0">
                <a:latin typeface="Nunito"/>
                <a:ea typeface="Nunito"/>
                <a:cs typeface="Nunito"/>
                <a:sym typeface="Arial"/>
              </a:rPr>
              <a:t>Temario</a:t>
            </a:r>
            <a:endParaRPr lang="es-US" sz="4000" b="1" dirty="0">
              <a:latin typeface="Nunito"/>
              <a:ea typeface="Nunito"/>
              <a:cs typeface="Nunito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9725" y="3731824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pngegg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2393004" y="0"/>
            <a:ext cx="8735439" cy="5972783"/>
            <a:chOff x="2393004" y="0"/>
            <a:chExt cx="8735439" cy="5972783"/>
          </a:xfrm>
        </p:grpSpPr>
        <p:pic>
          <p:nvPicPr>
            <p:cNvPr id="10" name="9 Imagen" descr="pngegg (26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3004" y="0"/>
              <a:ext cx="8385243" cy="5972783"/>
            </a:xfrm>
            <a:prstGeom prst="rect">
              <a:avLst/>
            </a:prstGeom>
          </p:spPr>
        </p:pic>
        <p:grpSp>
          <p:nvGrpSpPr>
            <p:cNvPr id="17" name="16 Grupo"/>
            <p:cNvGrpSpPr/>
            <p:nvPr/>
          </p:nvGrpSpPr>
          <p:grpSpPr>
            <a:xfrm>
              <a:off x="3537625" y="359923"/>
              <a:ext cx="7590818" cy="5342655"/>
              <a:chOff x="3537625" y="359923"/>
              <a:chExt cx="7590818" cy="5342655"/>
            </a:xfrm>
          </p:grpSpPr>
          <p:sp>
            <p:nvSpPr>
              <p:cNvPr id="12" name="11 CuadroTexto"/>
              <p:cNvSpPr txBox="1"/>
              <p:nvPr/>
            </p:nvSpPr>
            <p:spPr>
              <a:xfrm>
                <a:off x="5233479" y="359923"/>
                <a:ext cx="431908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s-US" sz="28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Introducción a Python</a:t>
                </a:r>
              </a:p>
              <a:p>
                <a:endParaRPr lang="es-ES" dirty="0"/>
              </a:p>
            </p:txBody>
          </p:sp>
          <p:sp>
            <p:nvSpPr>
              <p:cNvPr id="13" name="12 CuadroTexto"/>
              <p:cNvSpPr txBox="1"/>
              <p:nvPr/>
            </p:nvSpPr>
            <p:spPr>
              <a:xfrm>
                <a:off x="3560323" y="1426724"/>
                <a:ext cx="5690681" cy="1126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299720" algn="ctr">
                  <a:lnSpc>
                    <a:spcPct val="95000"/>
                  </a:lnSpc>
                  <a:spcBef>
                    <a:spcPts val="640"/>
                  </a:spcBef>
                  <a:buClr>
                    <a:schemeClr val="dk1"/>
                  </a:buClr>
                  <a:buSzPts val="2520"/>
                </a:pPr>
                <a:r>
                  <a:rPr lang="es-ES" sz="28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Instalación y configuración del entorno de desarrollo</a:t>
                </a:r>
              </a:p>
              <a:p>
                <a:endParaRPr lang="es-ES" dirty="0"/>
              </a:p>
            </p:txBody>
          </p:sp>
          <p:sp>
            <p:nvSpPr>
              <p:cNvPr id="14" name="13 CuadroTexto"/>
              <p:cNvSpPr txBox="1"/>
              <p:nvPr/>
            </p:nvSpPr>
            <p:spPr>
              <a:xfrm>
                <a:off x="4594695" y="2542161"/>
                <a:ext cx="6533748" cy="102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299720">
                  <a:lnSpc>
                    <a:spcPct val="95000"/>
                  </a:lnSpc>
                  <a:spcBef>
                    <a:spcPts val="640"/>
                  </a:spcBef>
                  <a:buClr>
                    <a:schemeClr val="dk1"/>
                  </a:buClr>
                  <a:buSzPts val="2520"/>
                </a:pPr>
                <a:r>
                  <a:rPr lang="es-ES" sz="24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Aprendiendo la sintaxis del lenguaje:</a:t>
                </a:r>
              </a:p>
              <a:p>
                <a:pPr marL="342900" lvl="0" indent="-299720">
                  <a:lnSpc>
                    <a:spcPct val="95000"/>
                  </a:lnSpc>
                  <a:spcBef>
                    <a:spcPts val="640"/>
                  </a:spcBef>
                  <a:buClr>
                    <a:schemeClr val="dk1"/>
                  </a:buClr>
                  <a:buSzPts val="2520"/>
                </a:pPr>
                <a:r>
                  <a:rPr lang="es-ES" sz="20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Variables , Operadores , Tipos de </a:t>
                </a:r>
                <a:r>
                  <a:rPr lang="es-ES" sz="2000" dirty="0" err="1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Datos,Print,Input</a:t>
                </a:r>
                <a:endParaRPr lang="es-ES" sz="2000" dirty="0" smtClean="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endParaRPr lang="es-ES" dirty="0"/>
              </a:p>
            </p:txBody>
          </p:sp>
          <p:sp>
            <p:nvSpPr>
              <p:cNvPr id="15" name="14 CuadroTexto"/>
              <p:cNvSpPr txBox="1"/>
              <p:nvPr/>
            </p:nvSpPr>
            <p:spPr>
              <a:xfrm>
                <a:off x="3537625" y="3699754"/>
                <a:ext cx="5985754" cy="117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57530" lvl="0" indent="-514350" algn="ctr">
                  <a:lnSpc>
                    <a:spcPct val="95000"/>
                  </a:lnSpc>
                  <a:spcBef>
                    <a:spcPts val="640"/>
                  </a:spcBef>
                  <a:buClr>
                    <a:schemeClr val="dk1"/>
                  </a:buClr>
                  <a:buSzPts val="2520"/>
                </a:pPr>
                <a:r>
                  <a:rPr lang="es-ES" sz="28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Estructuras de Control:</a:t>
                </a:r>
              </a:p>
              <a:p>
                <a:pPr marL="742950" lvl="1" indent="-246380" algn="ctr">
                  <a:lnSpc>
                    <a:spcPct val="95000"/>
                  </a:lnSpc>
                  <a:spcBef>
                    <a:spcPts val="560"/>
                  </a:spcBef>
                  <a:buClr>
                    <a:schemeClr val="dk1"/>
                  </a:buClr>
                  <a:buSzPts val="2180"/>
                  <a:buFont typeface="Nunito"/>
                  <a:buChar char="–"/>
                </a:pPr>
                <a:r>
                  <a:rPr lang="es-ES" sz="24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Condicionales , Bucles</a:t>
                </a:r>
              </a:p>
              <a:p>
                <a:pPr marL="342900" indent="-342900" algn="ctr"/>
                <a:endParaRPr lang="es-ES" sz="1600" dirty="0"/>
              </a:p>
            </p:txBody>
          </p:sp>
          <p:sp>
            <p:nvSpPr>
              <p:cNvPr id="16" name="15 CuadroTexto"/>
              <p:cNvSpPr txBox="1"/>
              <p:nvPr/>
            </p:nvSpPr>
            <p:spPr>
              <a:xfrm>
                <a:off x="5003259" y="4834648"/>
                <a:ext cx="5103779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299720">
                  <a:lnSpc>
                    <a:spcPct val="95000"/>
                  </a:lnSpc>
                  <a:spcBef>
                    <a:spcPts val="640"/>
                  </a:spcBef>
                  <a:buClr>
                    <a:schemeClr val="dk1"/>
                  </a:buClr>
                  <a:buSzPts val="2520"/>
                </a:pPr>
                <a:r>
                  <a:rPr lang="es-US" sz="32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Ejercicios de </a:t>
                </a:r>
                <a:r>
                  <a:rPr lang="es-US" sz="28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Algoritmia</a:t>
                </a:r>
                <a:r>
                  <a:rPr lang="es-US" sz="3200" dirty="0" smtClean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 </a:t>
                </a:r>
                <a:endParaRPr lang="es-US" sz="2800" dirty="0" smtClean="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 marL="342900" indent="-342900" algn="ctr"/>
                <a:endParaRPr lang="es-ES" sz="20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pngegg (1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14" y="252920"/>
            <a:ext cx="4307948" cy="5397655"/>
          </a:xfrm>
          <a:prstGeom prst="rect">
            <a:avLst/>
          </a:prstGeom>
        </p:spPr>
      </p:pic>
      <p:sp>
        <p:nvSpPr>
          <p:cNvPr id="200" name="Google Shape;200;p10"/>
          <p:cNvSpPr txBox="1">
            <a:spLocks noGrp="1"/>
          </p:cNvSpPr>
          <p:nvPr>
            <p:ph type="body" idx="1"/>
          </p:nvPr>
        </p:nvSpPr>
        <p:spPr>
          <a:xfrm>
            <a:off x="4121422" y="807396"/>
            <a:ext cx="3738528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US" sz="2400" dirty="0" smtClean="0">
              <a:solidFill>
                <a:schemeClr val="bg1"/>
              </a:solidFill>
              <a:latin typeface="Nunito Black" charset="0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sz="2400" dirty="0" smtClean="0">
                <a:solidFill>
                  <a:schemeClr val="bg1"/>
                </a:solidFill>
                <a:latin typeface="Nunito Black" charset="0"/>
                <a:ea typeface="Nunito"/>
                <a:cs typeface="Nunito"/>
                <a:sym typeface="Nunito"/>
              </a:rPr>
              <a:t>Python </a:t>
            </a:r>
            <a:r>
              <a:rPr lang="es-US" sz="2400" dirty="0">
                <a:solidFill>
                  <a:schemeClr val="bg1"/>
                </a:solidFill>
                <a:latin typeface="Nunito Black" charset="0"/>
                <a:ea typeface="Nunito"/>
                <a:cs typeface="Nunito"/>
                <a:sym typeface="Nunito"/>
              </a:rPr>
              <a:t>es un lenguaje de programación de alto nivel, interpretado, orientado a objetos y de uso generalizado con semántica dinámica, que se utiliza para la programación de propósito general</a:t>
            </a:r>
            <a:r>
              <a:rPr lang="es-US" dirty="0">
                <a:solidFill>
                  <a:schemeClr val="bg1"/>
                </a:solidFill>
                <a:latin typeface="Nunito Black" charset="0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bg1"/>
              </a:solidFill>
              <a:latin typeface="Nunito Black" charset="0"/>
              <a:ea typeface="Nunito"/>
              <a:cs typeface="Nunito"/>
              <a:sym typeface="Nunito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6287" y="3216259"/>
            <a:ext cx="1582275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pngegg (7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7" y="4426084"/>
            <a:ext cx="1682890" cy="2033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70690" y="116732"/>
            <a:ext cx="10972800" cy="70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s-US" sz="3200" b="1" dirty="0" smtClean="0">
                <a:latin typeface="Nunito"/>
                <a:ea typeface="Nunito"/>
                <a:cs typeface="Nunito"/>
                <a:sym typeface="Nunito"/>
              </a:rPr>
              <a:t>Porque Aprender PYTHON?</a:t>
            </a:r>
            <a:endParaRPr lang="es-US" sz="3200"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605814" y="603116"/>
            <a:ext cx="10616660" cy="6488348"/>
            <a:chOff x="-143215" y="612852"/>
            <a:chExt cx="10616660" cy="6488348"/>
          </a:xfrm>
        </p:grpSpPr>
        <p:pic>
          <p:nvPicPr>
            <p:cNvPr id="8" name="7 Imagen" descr="pngegg (26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3215" y="612852"/>
              <a:ext cx="10483717" cy="6488348"/>
            </a:xfrm>
            <a:prstGeom prst="rect">
              <a:avLst/>
            </a:prstGeom>
          </p:spPr>
        </p:pic>
        <p:sp>
          <p:nvSpPr>
            <p:cNvPr id="9" name="8 Rectángulo"/>
            <p:cNvSpPr/>
            <p:nvPr/>
          </p:nvSpPr>
          <p:spPr>
            <a:xfrm>
              <a:off x="2522705" y="910573"/>
              <a:ext cx="751623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US" sz="2800" dirty="0" smtClean="0">
                  <a:latin typeface="Nunito" charset="0"/>
                </a:rPr>
                <a:t>Un Lenguaje fácil e intuitivo tan poderoso como los de los principales competidores</a:t>
              </a:r>
              <a:endParaRPr lang="es-ES" sz="2800" dirty="0">
                <a:latin typeface="Nunito" charset="0"/>
              </a:endParaRP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1293779" y="2146703"/>
              <a:ext cx="74708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640"/>
                </a:spcBef>
                <a:buClr>
                  <a:schemeClr val="dk1"/>
                </a:buClr>
                <a:buSzPts val="3200"/>
              </a:pPr>
              <a:r>
                <a:rPr lang="es-ES" sz="3200" dirty="0" smtClean="0">
                  <a:latin typeface="Nunito" charset="0"/>
                </a:rPr>
                <a:t>El código que es tan comprensible como el inglés simple</a:t>
              </a:r>
              <a:endParaRPr lang="es-ES" sz="3200" dirty="0">
                <a:latin typeface="Nunito" charset="0"/>
              </a:endParaRP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2600528" y="3391127"/>
              <a:ext cx="76037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640"/>
                </a:spcBef>
                <a:buClr>
                  <a:schemeClr val="dk1"/>
                </a:buClr>
                <a:buSzPts val="3200"/>
              </a:pPr>
              <a:r>
                <a:rPr lang="es-ES" sz="2800" dirty="0" smtClean="0">
                  <a:latin typeface="Nunito" charset="0"/>
                </a:rPr>
                <a:t>De código abierto, para que cualquiera pueda contribuir a su desarrollo.</a:t>
              </a:r>
              <a:endParaRPr lang="es-ES" sz="2800" dirty="0">
                <a:latin typeface="Nunito" charset="0"/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1177046" y="4645994"/>
              <a:ext cx="788913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640"/>
                </a:spcBef>
                <a:buClr>
                  <a:schemeClr val="dk1"/>
                </a:buClr>
                <a:buSzPts val="3200"/>
              </a:pPr>
              <a:r>
                <a:rPr lang="es-ES" sz="2800" dirty="0" smtClean="0">
                  <a:latin typeface="Nunito" charset="0"/>
                </a:rPr>
                <a:t>Adecuado para tareas cotidianas, permitiendo tiempos de desarrollo cortos</a:t>
              </a:r>
              <a:endParaRPr lang="es-ES" sz="2800" dirty="0">
                <a:latin typeface="Nunito" charset="0"/>
              </a:endParaRP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2584314" y="6010898"/>
              <a:ext cx="78891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640"/>
                </a:spcBef>
                <a:buClr>
                  <a:schemeClr val="dk1"/>
                </a:buClr>
                <a:buSzPts val="3200"/>
              </a:pPr>
              <a:r>
                <a:rPr lang="es-US" sz="2800" dirty="0" smtClean="0">
                  <a:latin typeface="Nunito" charset="0"/>
                </a:rPr>
                <a:t>Todo lo que pienses lo puedes desarrollar</a:t>
              </a:r>
              <a:endParaRPr lang="es-ES" sz="2800" dirty="0">
                <a:latin typeface="Nunito" charset="0"/>
              </a:endParaRPr>
            </a:p>
          </p:txBody>
        </p:sp>
      </p:grpSp>
      <p:pic>
        <p:nvPicPr>
          <p:cNvPr id="15" name="14 Imagen" descr="pngegg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3" y="5223753"/>
            <a:ext cx="1223921" cy="1478606"/>
          </a:xfrm>
          <a:prstGeom prst="rect">
            <a:avLst/>
          </a:prstGeom>
        </p:spPr>
      </p:pic>
      <p:pic>
        <p:nvPicPr>
          <p:cNvPr id="4" name="Google Shape;20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4434" y="4649821"/>
            <a:ext cx="1277566" cy="220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1953900" y="2595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US" b="1" dirty="0" smtClean="0">
                <a:latin typeface="Nunito"/>
                <a:ea typeface="Nunito"/>
                <a:cs typeface="Nunito"/>
                <a:sym typeface="Nunito"/>
              </a:rPr>
              <a:t>Herramientas a Utilizar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9" name="38 Grupo"/>
          <p:cNvGrpSpPr/>
          <p:nvPr/>
        </p:nvGrpSpPr>
        <p:grpSpPr>
          <a:xfrm>
            <a:off x="1206225" y="1550625"/>
            <a:ext cx="9772707" cy="4026932"/>
            <a:chOff x="1206225" y="1550625"/>
            <a:chExt cx="9772707" cy="4026932"/>
          </a:xfrm>
        </p:grpSpPr>
        <p:grpSp>
          <p:nvGrpSpPr>
            <p:cNvPr id="161" name="Google Shape;161;p8"/>
            <p:cNvGrpSpPr/>
            <p:nvPr/>
          </p:nvGrpSpPr>
          <p:grpSpPr>
            <a:xfrm>
              <a:off x="4482825" y="1703025"/>
              <a:ext cx="1365416" cy="1588532"/>
              <a:chOff x="1828800" y="914400"/>
              <a:chExt cx="1365416" cy="1588532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1905000" y="914400"/>
                <a:ext cx="1143000" cy="10668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 txBox="1"/>
              <p:nvPr/>
            </p:nvSpPr>
            <p:spPr>
              <a:xfrm>
                <a:off x="1828800" y="2133600"/>
                <a:ext cx="136541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MYSQL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8"/>
            <p:cNvGrpSpPr/>
            <p:nvPr/>
          </p:nvGrpSpPr>
          <p:grpSpPr>
            <a:xfrm>
              <a:off x="9259611" y="1657653"/>
              <a:ext cx="1719321" cy="1588532"/>
              <a:chOff x="3352800" y="914400"/>
              <a:chExt cx="1719321" cy="1588532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3581400" y="914400"/>
                <a:ext cx="1219200" cy="1219200"/>
              </a:xfrm>
              <a:prstGeom prst="ellipse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 txBox="1"/>
              <p:nvPr/>
            </p:nvSpPr>
            <p:spPr>
              <a:xfrm>
                <a:off x="3352800" y="2133600"/>
                <a:ext cx="171932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TERMINAL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4482826" y="3695893"/>
              <a:ext cx="1719321" cy="1664732"/>
              <a:chOff x="4953000" y="838200"/>
              <a:chExt cx="1719321" cy="1664732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5257800" y="838200"/>
                <a:ext cx="1143000" cy="12192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8"/>
              <p:cNvSpPr txBox="1"/>
              <p:nvPr/>
            </p:nvSpPr>
            <p:spPr>
              <a:xfrm>
                <a:off x="4953000" y="2133600"/>
                <a:ext cx="171932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POSTMAN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>
              <a:off x="6387826" y="3684225"/>
              <a:ext cx="1371601" cy="1512332"/>
              <a:chOff x="228600" y="2667000"/>
              <a:chExt cx="1371601" cy="1512332"/>
            </a:xfrm>
          </p:grpSpPr>
          <p:sp>
            <p:nvSpPr>
              <p:cNvPr id="171" name="Google Shape;171;p8">
                <a:hlinkClick r:id="rId6"/>
              </p:cNvPr>
              <p:cNvSpPr/>
              <p:nvPr/>
            </p:nvSpPr>
            <p:spPr>
              <a:xfrm>
                <a:off x="228600" y="2667000"/>
                <a:ext cx="990600" cy="1066800"/>
              </a:xfrm>
              <a:prstGeom prst="ellipse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8"/>
              <p:cNvSpPr txBox="1"/>
              <p:nvPr/>
            </p:nvSpPr>
            <p:spPr>
              <a:xfrm>
                <a:off x="228601" y="3810000"/>
                <a:ext cx="1371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FIREBASE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8"/>
            <p:cNvGrpSpPr/>
            <p:nvPr/>
          </p:nvGrpSpPr>
          <p:grpSpPr>
            <a:xfrm>
              <a:off x="5930625" y="1703025"/>
              <a:ext cx="1447800" cy="1588532"/>
              <a:chOff x="1752600" y="2590800"/>
              <a:chExt cx="1447800" cy="1588532"/>
            </a:xfrm>
          </p:grpSpPr>
          <p:sp>
            <p:nvSpPr>
              <p:cNvPr id="174" name="Google Shape;174;p8">
                <a:hlinkClick r:id="rId8"/>
              </p:cNvPr>
              <p:cNvSpPr/>
              <p:nvPr/>
            </p:nvSpPr>
            <p:spPr>
              <a:xfrm>
                <a:off x="1981200" y="2590800"/>
                <a:ext cx="990599" cy="1066799"/>
              </a:xfrm>
              <a:prstGeom prst="ellipse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8"/>
              <p:cNvSpPr txBox="1"/>
              <p:nvPr/>
            </p:nvSpPr>
            <p:spPr>
              <a:xfrm>
                <a:off x="1752600" y="3810000"/>
                <a:ext cx="1447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POSTGRESS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8"/>
            <p:cNvGrpSpPr/>
            <p:nvPr/>
          </p:nvGrpSpPr>
          <p:grpSpPr>
            <a:xfrm>
              <a:off x="7530825" y="1626825"/>
              <a:ext cx="1676400" cy="1664732"/>
              <a:chOff x="3276600" y="2514600"/>
              <a:chExt cx="1676400" cy="1664732"/>
            </a:xfrm>
          </p:grpSpPr>
          <p:sp>
            <p:nvSpPr>
              <p:cNvPr id="177" name="Google Shape;177;p8"/>
              <p:cNvSpPr/>
              <p:nvPr/>
            </p:nvSpPr>
            <p:spPr>
              <a:xfrm>
                <a:off x="3581400" y="2514600"/>
                <a:ext cx="1066800" cy="1219200"/>
              </a:xfrm>
              <a:prstGeom prst="ellipse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8"/>
              <p:cNvSpPr txBox="1"/>
              <p:nvPr/>
            </p:nvSpPr>
            <p:spPr>
              <a:xfrm>
                <a:off x="3276600" y="3810000"/>
                <a:ext cx="1676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MONGO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>
              <a:off x="7835625" y="3684225"/>
              <a:ext cx="1447800" cy="1893332"/>
              <a:chOff x="5410200" y="4419600"/>
              <a:chExt cx="1447800" cy="1893332"/>
            </a:xfrm>
          </p:grpSpPr>
          <p:sp>
            <p:nvSpPr>
              <p:cNvPr id="180" name="Google Shape;180;p8"/>
              <p:cNvSpPr txBox="1"/>
              <p:nvPr/>
            </p:nvSpPr>
            <p:spPr>
              <a:xfrm>
                <a:off x="5715000" y="59436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HEROKU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8">
                <a:hlinkClick r:id="rId11"/>
              </p:cNvPr>
              <p:cNvSpPr/>
              <p:nvPr/>
            </p:nvSpPr>
            <p:spPr>
              <a:xfrm>
                <a:off x="5410200" y="4419600"/>
                <a:ext cx="1447800" cy="1447800"/>
              </a:xfrm>
              <a:prstGeom prst="ellipse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8"/>
            <p:cNvGrpSpPr/>
            <p:nvPr/>
          </p:nvGrpSpPr>
          <p:grpSpPr>
            <a:xfrm>
              <a:off x="1358625" y="3531825"/>
              <a:ext cx="1371600" cy="1969500"/>
              <a:chOff x="1828800" y="4419600"/>
              <a:chExt cx="1371600" cy="1969500"/>
            </a:xfrm>
          </p:grpSpPr>
          <p:sp>
            <p:nvSpPr>
              <p:cNvPr id="183" name="Google Shape;183;p8"/>
              <p:cNvSpPr/>
              <p:nvPr/>
            </p:nvSpPr>
            <p:spPr>
              <a:xfrm>
                <a:off x="1828800" y="4419600"/>
                <a:ext cx="1371600" cy="1524000"/>
              </a:xfrm>
              <a:prstGeom prst="ellipse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8"/>
              <p:cNvSpPr txBox="1"/>
              <p:nvPr/>
            </p:nvSpPr>
            <p:spPr>
              <a:xfrm>
                <a:off x="2209800" y="6019800"/>
                <a:ext cx="685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API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8"/>
            <p:cNvGrpSpPr/>
            <p:nvPr/>
          </p:nvGrpSpPr>
          <p:grpSpPr>
            <a:xfrm>
              <a:off x="3111225" y="3531825"/>
              <a:ext cx="1371600" cy="1969500"/>
              <a:chOff x="3505200" y="4419600"/>
              <a:chExt cx="1371600" cy="1969500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3505200" y="4419600"/>
                <a:ext cx="1371600" cy="1524000"/>
              </a:xfrm>
              <a:prstGeom prst="ellipse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8"/>
              <p:cNvSpPr txBox="1"/>
              <p:nvPr/>
            </p:nvSpPr>
            <p:spPr>
              <a:xfrm>
                <a:off x="3886200" y="6019800"/>
                <a:ext cx="685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JWT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8"/>
            <p:cNvGrpSpPr/>
            <p:nvPr/>
          </p:nvGrpSpPr>
          <p:grpSpPr>
            <a:xfrm>
              <a:off x="1206225" y="1550625"/>
              <a:ext cx="1371600" cy="1893332"/>
              <a:chOff x="0" y="4495800"/>
              <a:chExt cx="1371600" cy="1893332"/>
            </a:xfrm>
          </p:grpSpPr>
          <p:sp>
            <p:nvSpPr>
              <p:cNvPr id="189" name="Google Shape;189;p8"/>
              <p:cNvSpPr/>
              <p:nvPr/>
            </p:nvSpPr>
            <p:spPr>
              <a:xfrm>
                <a:off x="0" y="4495800"/>
                <a:ext cx="1371600" cy="1447800"/>
              </a:xfrm>
              <a:prstGeom prst="ellipse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8"/>
              <p:cNvSpPr txBox="1"/>
              <p:nvPr/>
            </p:nvSpPr>
            <p:spPr>
              <a:xfrm>
                <a:off x="304800" y="6019800"/>
                <a:ext cx="990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8"/>
            <p:cNvGrpSpPr/>
            <p:nvPr/>
          </p:nvGrpSpPr>
          <p:grpSpPr>
            <a:xfrm>
              <a:off x="2882625" y="1626825"/>
              <a:ext cx="1524000" cy="1817132"/>
              <a:chOff x="5257800" y="2514600"/>
              <a:chExt cx="1524000" cy="1817132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5257800" y="2514600"/>
                <a:ext cx="1371600" cy="1447800"/>
              </a:xfrm>
              <a:prstGeom prst="ellipse">
                <a:avLst/>
              </a:prstGeom>
              <a:blipFill rotWithShape="1">
                <a:blip r:embed="rId16">
                  <a:alphaModFix/>
                </a:blip>
                <a:stretch>
                  <a:fillRect/>
                </a:stretch>
              </a:blip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8"/>
              <p:cNvSpPr txBox="1"/>
              <p:nvPr/>
            </p:nvSpPr>
            <p:spPr>
              <a:xfrm>
                <a:off x="5638800" y="3962400"/>
                <a:ext cx="1143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FLASK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4" name="Google Shape;194;p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27296" y="5786176"/>
            <a:ext cx="12192000" cy="10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03;p1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434628" y="3274624"/>
            <a:ext cx="1582275" cy="2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967</Words>
  <PresentationFormat>Personalizado</PresentationFormat>
  <Paragraphs>217</Paragraphs>
  <Slides>55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2" baseType="lpstr">
      <vt:lpstr>Arial</vt:lpstr>
      <vt:lpstr>Nunito Black</vt:lpstr>
      <vt:lpstr>Nunito</vt:lpstr>
      <vt:lpstr>Calibri</vt:lpstr>
      <vt:lpstr>Caveat</vt:lpstr>
      <vt:lpstr>Nunito </vt:lpstr>
      <vt:lpstr>Tema de Office</vt:lpstr>
      <vt:lpstr>Diapositiva 1</vt:lpstr>
      <vt:lpstr>Diapositiva 2</vt:lpstr>
      <vt:lpstr>REGLAS DEL JUEGO</vt:lpstr>
      <vt:lpstr>NUESTRO PROGRESO</vt:lpstr>
      <vt:lpstr>Diapositiva 5</vt:lpstr>
      <vt:lpstr>Temario</vt:lpstr>
      <vt:lpstr>Diapositiva 7</vt:lpstr>
      <vt:lpstr>Porque Aprender PYTHON?</vt:lpstr>
      <vt:lpstr>Herramientas a Utilizar</vt:lpstr>
      <vt:lpstr>Características de Python</vt:lpstr>
      <vt:lpstr>En que industria puedo aplicar PYTHON?</vt:lpstr>
      <vt:lpstr>Que versiones existen?</vt:lpstr>
      <vt:lpstr>Que se Puede hacer con PYTHON?</vt:lpstr>
      <vt:lpstr>¿Quiénes usan Python?</vt:lpstr>
      <vt:lpstr>Algunos conceptos importantes</vt:lpstr>
      <vt:lpstr>Algunos conceptos importantes</vt:lpstr>
      <vt:lpstr>Instalación del Interprete de PYTHON</vt:lpstr>
      <vt:lpstr>Instalación de Visual Studio Code &amp; Plugins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Variables</vt:lpstr>
      <vt:lpstr>Tipo de  datos</vt:lpstr>
      <vt:lpstr>Operadores</vt:lpstr>
      <vt:lpstr>Condicionales</vt:lpstr>
      <vt:lpstr>Condicionales Simples</vt:lpstr>
      <vt:lpstr>Condicionales Multiples</vt:lpstr>
      <vt:lpstr>Bucles</vt:lpstr>
      <vt:lpstr>Bucle for</vt:lpstr>
      <vt:lpstr>Bucle while</vt:lpstr>
      <vt:lpstr>Diapositiva 34</vt:lpstr>
      <vt:lpstr>Colecciones</vt:lpstr>
      <vt:lpstr>Listas</vt:lpstr>
      <vt:lpstr>Diccionarios</vt:lpstr>
      <vt:lpstr>Tuplas</vt:lpstr>
      <vt:lpstr>Conjuntos(Sets)</vt:lpstr>
      <vt:lpstr>Diapositiva 40</vt:lpstr>
      <vt:lpstr>Diapositiva 41</vt:lpstr>
      <vt:lpstr>Excepciones</vt:lpstr>
      <vt:lpstr>Diapositiva 43</vt:lpstr>
      <vt:lpstr>Que es un Entorno Virtual?</vt:lpstr>
      <vt:lpstr>Creando el  Entorno Virtual</vt:lpstr>
      <vt:lpstr>Que es un Paquete?</vt:lpstr>
      <vt:lpstr>Paquetes Mas utilizados en PYTHON</vt:lpstr>
      <vt:lpstr>Uso del Paquete gTTS</vt:lpstr>
      <vt:lpstr>Librerías del Núcleo de Python</vt:lpstr>
      <vt:lpstr>Diapositiva 50</vt:lpstr>
      <vt:lpstr>Diapositiva 51</vt:lpstr>
      <vt:lpstr>POO</vt:lpstr>
      <vt:lpstr>Diapositiva 53</vt:lpstr>
      <vt:lpstr>Diapositiva 54</vt:lpstr>
      <vt:lpstr>Diapositiva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Armando Ruiz</dc:creator>
  <cp:lastModifiedBy>Armando Ruiz</cp:lastModifiedBy>
  <cp:revision>165</cp:revision>
  <dcterms:created xsi:type="dcterms:W3CDTF">2022-01-24T17:22:11Z</dcterms:created>
  <dcterms:modified xsi:type="dcterms:W3CDTF">2022-02-04T18:45:47Z</dcterms:modified>
</cp:coreProperties>
</file>